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 id="2147483679" r:id="rId4"/>
  </p:sldMasterIdLst>
  <p:notesMasterIdLst>
    <p:notesMasterId r:id="rId110"/>
  </p:notesMasterIdLst>
  <p:handoutMasterIdLst>
    <p:handoutMasterId r:id="rId111"/>
  </p:handoutMasterIdLst>
  <p:sldIdLst>
    <p:sldId id="365" r:id="rId5"/>
    <p:sldId id="620" r:id="rId6"/>
    <p:sldId id="615" r:id="rId7"/>
    <p:sldId id="619" r:id="rId8"/>
    <p:sldId id="618" r:id="rId9"/>
    <p:sldId id="616" r:id="rId10"/>
    <p:sldId id="580" r:id="rId11"/>
    <p:sldId id="581" r:id="rId12"/>
    <p:sldId id="601" r:id="rId13"/>
    <p:sldId id="589" r:id="rId14"/>
    <p:sldId id="578" r:id="rId15"/>
    <p:sldId id="305" r:id="rId16"/>
    <p:sldId id="309" r:id="rId17"/>
    <p:sldId id="347" r:id="rId18"/>
    <p:sldId id="577" r:id="rId19"/>
    <p:sldId id="597" r:id="rId20"/>
    <p:sldId id="591" r:id="rId21"/>
    <p:sldId id="592" r:id="rId22"/>
    <p:sldId id="624" r:id="rId23"/>
    <p:sldId id="621" r:id="rId24"/>
    <p:sldId id="623" r:id="rId25"/>
    <p:sldId id="622" r:id="rId26"/>
    <p:sldId id="612" r:id="rId27"/>
    <p:sldId id="613" r:id="rId28"/>
    <p:sldId id="608" r:id="rId29"/>
    <p:sldId id="310" r:id="rId30"/>
    <p:sldId id="599" r:id="rId31"/>
    <p:sldId id="355" r:id="rId32"/>
    <p:sldId id="297" r:id="rId33"/>
    <p:sldId id="570" r:id="rId34"/>
    <p:sldId id="285" r:id="rId35"/>
    <p:sldId id="572" r:id="rId36"/>
    <p:sldId id="625" r:id="rId37"/>
    <p:sldId id="626" r:id="rId38"/>
    <p:sldId id="627" r:id="rId39"/>
    <p:sldId id="628" r:id="rId40"/>
    <p:sldId id="629" r:id="rId41"/>
    <p:sldId id="630" r:id="rId42"/>
    <p:sldId id="631" r:id="rId43"/>
    <p:sldId id="632" r:id="rId44"/>
    <p:sldId id="633" r:id="rId45"/>
    <p:sldId id="634" r:id="rId46"/>
    <p:sldId id="635" r:id="rId47"/>
    <p:sldId id="636" r:id="rId48"/>
    <p:sldId id="637" r:id="rId49"/>
    <p:sldId id="638" r:id="rId50"/>
    <p:sldId id="639" r:id="rId51"/>
    <p:sldId id="640" r:id="rId52"/>
    <p:sldId id="641" r:id="rId53"/>
    <p:sldId id="642" r:id="rId54"/>
    <p:sldId id="643" r:id="rId55"/>
    <p:sldId id="644" r:id="rId56"/>
    <p:sldId id="645" r:id="rId57"/>
    <p:sldId id="646" r:id="rId58"/>
    <p:sldId id="647" r:id="rId59"/>
    <p:sldId id="648" r:id="rId60"/>
    <p:sldId id="649" r:id="rId61"/>
    <p:sldId id="650" r:id="rId62"/>
    <p:sldId id="651" r:id="rId63"/>
    <p:sldId id="652" r:id="rId64"/>
    <p:sldId id="653" r:id="rId65"/>
    <p:sldId id="654" r:id="rId66"/>
    <p:sldId id="655" r:id="rId67"/>
    <p:sldId id="656" r:id="rId68"/>
    <p:sldId id="657" r:id="rId69"/>
    <p:sldId id="658" r:id="rId70"/>
    <p:sldId id="659" r:id="rId71"/>
    <p:sldId id="660" r:id="rId72"/>
    <p:sldId id="661" r:id="rId73"/>
    <p:sldId id="662" r:id="rId74"/>
    <p:sldId id="663" r:id="rId75"/>
    <p:sldId id="664" r:id="rId76"/>
    <p:sldId id="665" r:id="rId77"/>
    <p:sldId id="666" r:id="rId78"/>
    <p:sldId id="667" r:id="rId79"/>
    <p:sldId id="668" r:id="rId80"/>
    <p:sldId id="669" r:id="rId81"/>
    <p:sldId id="670" r:id="rId82"/>
    <p:sldId id="671" r:id="rId83"/>
    <p:sldId id="672" r:id="rId84"/>
    <p:sldId id="673" r:id="rId85"/>
    <p:sldId id="674" r:id="rId86"/>
    <p:sldId id="675" r:id="rId87"/>
    <p:sldId id="676" r:id="rId88"/>
    <p:sldId id="677" r:id="rId89"/>
    <p:sldId id="678" r:id="rId90"/>
    <p:sldId id="679" r:id="rId91"/>
    <p:sldId id="680" r:id="rId92"/>
    <p:sldId id="681" r:id="rId93"/>
    <p:sldId id="682" r:id="rId94"/>
    <p:sldId id="683" r:id="rId95"/>
    <p:sldId id="684" r:id="rId96"/>
    <p:sldId id="685" r:id="rId97"/>
    <p:sldId id="686" r:id="rId98"/>
    <p:sldId id="687" r:id="rId99"/>
    <p:sldId id="688" r:id="rId100"/>
    <p:sldId id="689" r:id="rId101"/>
    <p:sldId id="690" r:id="rId102"/>
    <p:sldId id="691" r:id="rId103"/>
    <p:sldId id="692" r:id="rId104"/>
    <p:sldId id="693" r:id="rId105"/>
    <p:sldId id="694" r:id="rId106"/>
    <p:sldId id="695" r:id="rId107"/>
    <p:sldId id="696" r:id="rId108"/>
    <p:sldId id="697" r:id="rId10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i Brodersen" initials="OHC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3" autoAdjust="0"/>
    <p:restoredTop sz="94638" autoAdjust="0"/>
  </p:normalViewPr>
  <p:slideViewPr>
    <p:cSldViewPr>
      <p:cViewPr varScale="1">
        <p:scale>
          <a:sx n="117" d="100"/>
          <a:sy n="117" d="100"/>
        </p:scale>
        <p:origin x="830" y="96"/>
      </p:cViewPr>
      <p:guideLst>
        <p:guide orient="horz" pos="2160"/>
        <p:guide pos="2880"/>
      </p:guideLst>
    </p:cSldViewPr>
  </p:slideViewPr>
  <p:outlineViewPr>
    <p:cViewPr>
      <p:scale>
        <a:sx n="33" d="100"/>
        <a:sy n="33" d="100"/>
      </p:scale>
      <p:origin x="0" y="3072"/>
    </p:cViewPr>
  </p:outlineViewPr>
  <p:notesTextViewPr>
    <p:cViewPr>
      <p:scale>
        <a:sx n="100" d="100"/>
        <a:sy n="100" d="100"/>
      </p:scale>
      <p:origin x="0" y="0"/>
    </p:cViewPr>
  </p:notesTextViewPr>
  <p:sorterViewPr>
    <p:cViewPr varScale="1">
      <p:scale>
        <a:sx n="100" d="100"/>
        <a:sy n="100" d="100"/>
      </p:scale>
      <p:origin x="0" y="50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commentAuthors" Target="commentAuthor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notesMaster" Target="notesMasters/notesMaster1.xml"/><Relationship Id="rId115"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themeOverride" Target="../theme/themeOverride1.xml"/><Relationship Id="rId5" Type="http://schemas.openxmlformats.org/officeDocument/2006/relationships/oleObject" Target="file:///\\ds\beasleyb\InfoGraphic\Cause%20of%20Death%20DATA_Methadone_Fentanyl_12.16.2015.xlsx" TargetMode="External"/><Relationship Id="rId4" Type="http://schemas.openxmlformats.org/officeDocument/2006/relationships/image" Target="../media/image16.png"/></Relationships>
</file>

<file path=ppt/charts/_rels/chart2.xml.rels><?xml version="1.0" encoding="UTF-8" standalone="yes"?>
<Relationships xmlns="http://schemas.openxmlformats.org/package/2006/relationships"><Relationship Id="rId1" Type="http://schemas.openxmlformats.org/officeDocument/2006/relationships/oleObject" Target="file:///\\ds\beasleyb\Methadone\Cause%20of%20Death%20DATA_Methadone_Fentanyl_12.16.2015.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s\beasleyb\Naloxone\Naloxone%20Claims_CHART_2013%20thru%202017%20NAMD.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2" Type="http://schemas.openxmlformats.org/officeDocument/2006/relationships/oleObject" Target="Workbook1"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8.xml.rels><?xml version="1.0" encoding="UTF-8" standalone="yes"?>
<Relationships xmlns="http://schemas.openxmlformats.org/package/2006/relationships"><Relationship Id="rId2" Type="http://schemas.openxmlformats.org/officeDocument/2006/relationships/oleObject" Target="Macintosh%20HD:Users:patricsw:Dropbox:R01%20Policy:2013%20Preg%20Woment%20Treated%20with%20MAT.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44434723437348E-2"/>
          <c:y val="6.8166958712130049E-2"/>
          <c:w val="0.89671383328006504"/>
          <c:h val="0.85404034456313493"/>
        </c:manualLayout>
      </c:layout>
      <c:barChart>
        <c:barDir val="col"/>
        <c:grouping val="clustered"/>
        <c:varyColors val="0"/>
        <c:ser>
          <c:idx val="1"/>
          <c:order val="0"/>
          <c:tx>
            <c:strRef>
              <c:f>Charts!$A$61</c:f>
              <c:strCache>
                <c:ptCount val="1"/>
                <c:pt idx="0">
                  <c:v>All Rx Drug Deaths</c:v>
                </c:pt>
              </c:strCache>
            </c:strRef>
          </c:tx>
          <c:spPr>
            <a:blipFill>
              <a:blip xmlns:r="http://schemas.openxmlformats.org/officeDocument/2006/relationships" r:embed="rId2"/>
              <a:stretch>
                <a:fillRect/>
              </a:stretch>
            </a:blipFill>
          </c:spPr>
          <c:invertIfNegative val="0"/>
          <c:dLbls>
            <c:spPr>
              <a:noFill/>
              <a:ln>
                <a:noFill/>
              </a:ln>
              <a:effectLst/>
            </c:spPr>
            <c:txPr>
              <a:bodyPr/>
              <a:lstStyle/>
              <a:p>
                <a:pPr>
                  <a:defRPr sz="2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Charts!$B$59:$E$59</c:f>
              <c:strCache>
                <c:ptCount val="1"/>
                <c:pt idx="0">
                  <c:v>2014**</c:v>
                </c:pt>
              </c:strCache>
            </c:strRef>
          </c:cat>
          <c:val>
            <c:numRef>
              <c:f>Charts!$B$61:$E$61</c:f>
              <c:numCache>
                <c:formatCode>General</c:formatCode>
                <c:ptCount val="1"/>
                <c:pt idx="0">
                  <c:v>510</c:v>
                </c:pt>
              </c:numCache>
            </c:numRef>
          </c:val>
          <c:extLst>
            <c:ext xmlns:c16="http://schemas.microsoft.com/office/drawing/2014/chart" uri="{C3380CC4-5D6E-409C-BE32-E72D297353CC}">
              <c16:uniqueId val="{00000000-8593-40B8-9952-C7BA7D3BB5D6}"/>
            </c:ext>
          </c:extLst>
        </c:ser>
        <c:ser>
          <c:idx val="2"/>
          <c:order val="1"/>
          <c:tx>
            <c:strRef>
              <c:f>Charts!$A$62</c:f>
              <c:strCache>
                <c:ptCount val="1"/>
                <c:pt idx="0">
                  <c:v>Opioid Analgesics (Narcotics)</c:v>
                </c:pt>
              </c:strCache>
            </c:strRef>
          </c:tx>
          <c:spPr>
            <a:blipFill>
              <a:blip xmlns:r="http://schemas.openxmlformats.org/officeDocument/2006/relationships" r:embed="rId3"/>
              <a:stretch>
                <a:fillRect/>
              </a:stretch>
            </a:blipFill>
          </c:spPr>
          <c:invertIfNegative val="0"/>
          <c:dLbls>
            <c:spPr>
              <a:noFill/>
              <a:ln>
                <a:noFill/>
              </a:ln>
              <a:effectLst/>
            </c:spPr>
            <c:txPr>
              <a:bodyPr/>
              <a:lstStyle/>
              <a:p>
                <a:pPr>
                  <a:defRPr sz="2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Charts!$B$59:$E$59</c:f>
              <c:strCache>
                <c:ptCount val="1"/>
                <c:pt idx="0">
                  <c:v>2014**</c:v>
                </c:pt>
              </c:strCache>
            </c:strRef>
          </c:cat>
          <c:val>
            <c:numRef>
              <c:f>Charts!$B$62:$E$62</c:f>
              <c:numCache>
                <c:formatCode>General</c:formatCode>
                <c:ptCount val="1"/>
                <c:pt idx="0">
                  <c:v>426</c:v>
                </c:pt>
              </c:numCache>
            </c:numRef>
          </c:val>
          <c:extLst>
            <c:ext xmlns:c16="http://schemas.microsoft.com/office/drawing/2014/chart" uri="{C3380CC4-5D6E-409C-BE32-E72D297353CC}">
              <c16:uniqueId val="{00000001-8593-40B8-9952-C7BA7D3BB5D6}"/>
            </c:ext>
          </c:extLst>
        </c:ser>
        <c:ser>
          <c:idx val="3"/>
          <c:order val="2"/>
          <c:tx>
            <c:strRef>
              <c:f>Charts!$A$63</c:f>
              <c:strCache>
                <c:ptCount val="1"/>
                <c:pt idx="0">
                  <c:v>SoonerCare</c:v>
                </c:pt>
              </c:strCache>
            </c:strRef>
          </c:tx>
          <c:spPr>
            <a:blipFill>
              <a:blip xmlns:r="http://schemas.openxmlformats.org/officeDocument/2006/relationships" r:embed="rId4"/>
              <a:stretch>
                <a:fillRect/>
              </a:stretch>
            </a:blipFill>
            <a:ln>
              <a:noFill/>
            </a:ln>
          </c:spPr>
          <c:invertIfNegative val="0"/>
          <c:dLbls>
            <c:dLbl>
              <c:idx val="0"/>
              <c:layout>
                <c:manualLayout>
                  <c:x val="0"/>
                  <c:y val="-4.41767068273092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593-40B8-9952-C7BA7D3BB5D6}"/>
                </c:ext>
              </c:extLst>
            </c:dLbl>
            <c:spPr>
              <a:noFill/>
              <a:ln>
                <a:noFill/>
              </a:ln>
              <a:effectLst/>
            </c:spPr>
            <c:txPr>
              <a:bodyPr/>
              <a:lstStyle/>
              <a:p>
                <a:pPr>
                  <a:defRPr sz="2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Charts!$B$59:$E$59</c:f>
              <c:strCache>
                <c:ptCount val="1"/>
                <c:pt idx="0">
                  <c:v>2014**</c:v>
                </c:pt>
              </c:strCache>
            </c:strRef>
          </c:cat>
          <c:val>
            <c:numRef>
              <c:f>Charts!$B$63:$E$63</c:f>
              <c:numCache>
                <c:formatCode>General</c:formatCode>
                <c:ptCount val="1"/>
                <c:pt idx="0">
                  <c:v>172</c:v>
                </c:pt>
              </c:numCache>
            </c:numRef>
          </c:val>
          <c:extLst>
            <c:ext xmlns:c16="http://schemas.microsoft.com/office/drawing/2014/chart" uri="{C3380CC4-5D6E-409C-BE32-E72D297353CC}">
              <c16:uniqueId val="{00000003-8593-40B8-9952-C7BA7D3BB5D6}"/>
            </c:ext>
          </c:extLst>
        </c:ser>
        <c:dLbls>
          <c:showLegendKey val="0"/>
          <c:showVal val="0"/>
          <c:showCatName val="0"/>
          <c:showSerName val="0"/>
          <c:showPercent val="0"/>
          <c:showBubbleSize val="0"/>
        </c:dLbls>
        <c:gapWidth val="75"/>
        <c:overlap val="-25"/>
        <c:axId val="74468736"/>
        <c:axId val="74470528"/>
      </c:barChart>
      <c:catAx>
        <c:axId val="74468736"/>
        <c:scaling>
          <c:orientation val="minMax"/>
        </c:scaling>
        <c:delete val="1"/>
        <c:axPos val="b"/>
        <c:numFmt formatCode="General" sourceLinked="1"/>
        <c:majorTickMark val="none"/>
        <c:minorTickMark val="none"/>
        <c:tickLblPos val="nextTo"/>
        <c:crossAx val="74470528"/>
        <c:crosses val="autoZero"/>
        <c:auto val="1"/>
        <c:lblAlgn val="ctr"/>
        <c:lblOffset val="100"/>
        <c:noMultiLvlLbl val="0"/>
      </c:catAx>
      <c:valAx>
        <c:axId val="74470528"/>
        <c:scaling>
          <c:orientation val="minMax"/>
        </c:scaling>
        <c:delete val="0"/>
        <c:axPos val="l"/>
        <c:majorGridlines/>
        <c:numFmt formatCode="General" sourceLinked="1"/>
        <c:majorTickMark val="none"/>
        <c:minorTickMark val="none"/>
        <c:tickLblPos val="nextTo"/>
        <c:spPr>
          <a:ln w="9525">
            <a:noFill/>
          </a:ln>
        </c:spPr>
        <c:crossAx val="74468736"/>
        <c:crosses val="autoZero"/>
        <c:crossBetween val="between"/>
      </c:valAx>
    </c:plotArea>
    <c:legend>
      <c:legendPos val="b"/>
      <c:layout/>
      <c:overlay val="0"/>
      <c:txPr>
        <a:bodyPr/>
        <a:lstStyle/>
        <a:p>
          <a:pPr>
            <a:defRPr sz="1600"/>
          </a:pPr>
          <a:endParaRPr lang="en-US"/>
        </a:p>
      </c:txPr>
    </c:legend>
    <c:plotVisOnly val="1"/>
    <c:dispBlanksAs val="gap"/>
    <c:showDLblsOverMax val="0"/>
  </c:chart>
  <c:externalData r:id="rId5">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Charts!$B$3</c:f>
              <c:strCache>
                <c:ptCount val="1"/>
                <c:pt idx="0">
                  <c:v>Count</c:v>
                </c:pt>
              </c:strCache>
            </c:strRef>
          </c:tx>
          <c:spPr>
            <a:solidFill>
              <a:srgbClr val="00B0F0"/>
            </a:solidFill>
          </c:spPr>
          <c:invertIfNegative val="0"/>
          <c:dLbls>
            <c:spPr>
              <a:noFill/>
              <a:ln>
                <a:noFill/>
              </a:ln>
              <a:effectLst/>
            </c:spPr>
            <c:txPr>
              <a:bodyPr/>
              <a:lstStyle/>
              <a:p>
                <a:pPr>
                  <a:defRPr sz="28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Charts!$A$4:$A$9</c:f>
              <c:strCache>
                <c:ptCount val="6"/>
                <c:pt idx="0">
                  <c:v>SoonerCare ALL drug and medication-related deaths</c:v>
                </c:pt>
                <c:pt idx="1">
                  <c:v>All prescription opioid-related deaths</c:v>
                </c:pt>
                <c:pt idx="2">
                  <c:v>Opioid deaths with benzo</c:v>
                </c:pt>
                <c:pt idx="3">
                  <c:v>Methadone related deaths</c:v>
                </c:pt>
                <c:pt idx="4">
                  <c:v>Non-opioid related</c:v>
                </c:pt>
                <c:pt idx="5">
                  <c:v>Fentanyl related deaths</c:v>
                </c:pt>
              </c:strCache>
            </c:strRef>
          </c:cat>
          <c:val>
            <c:numRef>
              <c:f>Charts!$B$4:$B$9</c:f>
              <c:numCache>
                <c:formatCode>General</c:formatCode>
                <c:ptCount val="6"/>
                <c:pt idx="0">
                  <c:v>172</c:v>
                </c:pt>
                <c:pt idx="1">
                  <c:v>151</c:v>
                </c:pt>
                <c:pt idx="2">
                  <c:v>53</c:v>
                </c:pt>
                <c:pt idx="3">
                  <c:v>23</c:v>
                </c:pt>
                <c:pt idx="4">
                  <c:v>21</c:v>
                </c:pt>
                <c:pt idx="5">
                  <c:v>14</c:v>
                </c:pt>
              </c:numCache>
            </c:numRef>
          </c:val>
          <c:extLst>
            <c:ext xmlns:c16="http://schemas.microsoft.com/office/drawing/2014/chart" uri="{C3380CC4-5D6E-409C-BE32-E72D297353CC}">
              <c16:uniqueId val="{00000000-28F4-4C6B-8AD3-498551314C64}"/>
            </c:ext>
          </c:extLst>
        </c:ser>
        <c:ser>
          <c:idx val="1"/>
          <c:order val="1"/>
          <c:tx>
            <c:strRef>
              <c:f>Charts!$C$3</c:f>
              <c:strCache>
                <c:ptCount val="1"/>
                <c:pt idx="0">
                  <c:v>Percent</c:v>
                </c:pt>
              </c:strCache>
            </c:strRef>
          </c:tx>
          <c:spPr>
            <a:solidFill>
              <a:schemeClr val="tx2">
                <a:lumMod val="60000"/>
                <a:lumOff val="40000"/>
              </a:schemeClr>
            </a:solidFill>
          </c:spPr>
          <c:invertIfNegative val="0"/>
          <c:dLbls>
            <c:dLbl>
              <c:idx val="1"/>
              <c:layout>
                <c:manualLayout>
                  <c:x val="0"/>
                  <c:y val="-0.2790697674418604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8F4-4C6B-8AD3-498551314C64}"/>
                </c:ext>
              </c:extLst>
            </c:dLbl>
            <c:dLbl>
              <c:idx val="2"/>
              <c:layout>
                <c:manualLayout>
                  <c:x val="-1.6064254996141416E-3"/>
                  <c:y val="-7.63267740011926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8F4-4C6B-8AD3-498551314C64}"/>
                </c:ext>
              </c:extLst>
            </c:dLbl>
            <c:dLbl>
              <c:idx val="3"/>
              <c:layout>
                <c:manualLayout>
                  <c:x val="-1.6064254996141416E-3"/>
                  <c:y val="-3.100775193798449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8F4-4C6B-8AD3-498551314C64}"/>
                </c:ext>
              </c:extLst>
            </c:dLbl>
            <c:dLbl>
              <c:idx val="4"/>
              <c:layout>
                <c:manualLayout>
                  <c:x val="6.4257019984565664E-3"/>
                  <c:y val="-9.541034562092976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8F4-4C6B-8AD3-498551314C64}"/>
                </c:ext>
              </c:extLst>
            </c:dLbl>
            <c:spPr>
              <a:noFill/>
              <a:ln>
                <a:noFill/>
              </a:ln>
              <a:effectLst/>
            </c:spPr>
            <c:txPr>
              <a:bodyPr/>
              <a:lstStyle/>
              <a:p>
                <a:pPr>
                  <a:defRPr sz="2000" b="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Charts!$A$4:$A$9</c:f>
              <c:strCache>
                <c:ptCount val="6"/>
                <c:pt idx="0">
                  <c:v>SoonerCare ALL drug and medication-related deaths</c:v>
                </c:pt>
                <c:pt idx="1">
                  <c:v>All prescription opioid-related deaths</c:v>
                </c:pt>
                <c:pt idx="2">
                  <c:v>Opioid deaths with benzo</c:v>
                </c:pt>
                <c:pt idx="3">
                  <c:v>Methadone related deaths</c:v>
                </c:pt>
                <c:pt idx="4">
                  <c:v>Non-opioid related</c:v>
                </c:pt>
                <c:pt idx="5">
                  <c:v>Fentanyl related deaths</c:v>
                </c:pt>
              </c:strCache>
            </c:strRef>
          </c:cat>
          <c:val>
            <c:numRef>
              <c:f>Charts!$C$4:$C$9</c:f>
              <c:numCache>
                <c:formatCode>0.0%</c:formatCode>
                <c:ptCount val="6"/>
                <c:pt idx="1">
                  <c:v>0.87790697674418605</c:v>
                </c:pt>
                <c:pt idx="2">
                  <c:v>0.35099337748344372</c:v>
                </c:pt>
                <c:pt idx="3">
                  <c:v>0.13372093023255813</c:v>
                </c:pt>
                <c:pt idx="4">
                  <c:v>0.12209302325581395</c:v>
                </c:pt>
                <c:pt idx="5">
                  <c:v>8.1395348837209308E-2</c:v>
                </c:pt>
              </c:numCache>
            </c:numRef>
          </c:val>
          <c:extLst>
            <c:ext xmlns:c16="http://schemas.microsoft.com/office/drawing/2014/chart" uri="{C3380CC4-5D6E-409C-BE32-E72D297353CC}">
              <c16:uniqueId val="{00000005-28F4-4C6B-8AD3-498551314C64}"/>
            </c:ext>
          </c:extLst>
        </c:ser>
        <c:dLbls>
          <c:showLegendKey val="0"/>
          <c:showVal val="0"/>
          <c:showCatName val="0"/>
          <c:showSerName val="0"/>
          <c:showPercent val="0"/>
          <c:showBubbleSize val="0"/>
        </c:dLbls>
        <c:gapWidth val="49"/>
        <c:overlap val="100"/>
        <c:axId val="74521600"/>
        <c:axId val="74523392"/>
      </c:barChart>
      <c:catAx>
        <c:axId val="74521600"/>
        <c:scaling>
          <c:orientation val="minMax"/>
        </c:scaling>
        <c:delete val="0"/>
        <c:axPos val="b"/>
        <c:numFmt formatCode="General" sourceLinked="0"/>
        <c:majorTickMark val="none"/>
        <c:minorTickMark val="none"/>
        <c:tickLblPos val="nextTo"/>
        <c:crossAx val="74523392"/>
        <c:crosses val="autoZero"/>
        <c:auto val="1"/>
        <c:lblAlgn val="ctr"/>
        <c:lblOffset val="100"/>
        <c:noMultiLvlLbl val="0"/>
      </c:catAx>
      <c:valAx>
        <c:axId val="74523392"/>
        <c:scaling>
          <c:orientation val="minMax"/>
        </c:scaling>
        <c:delete val="0"/>
        <c:axPos val="l"/>
        <c:majorGridlines/>
        <c:title>
          <c:tx>
            <c:rich>
              <a:bodyPr/>
              <a:lstStyle/>
              <a:p>
                <a:pPr>
                  <a:defRPr/>
                </a:pPr>
                <a:r>
                  <a:rPr lang="en-US" sz="1200">
                    <a:latin typeface="Arial" panose="020B0604020202020204" pitchFamily="34" charset="0"/>
                    <a:cs typeface="Arial" panose="020B0604020202020204" pitchFamily="34" charset="0"/>
                  </a:rPr>
                  <a:t>Number</a:t>
                </a:r>
                <a:r>
                  <a:rPr lang="en-US" sz="1200" baseline="0">
                    <a:latin typeface="Arial" panose="020B0604020202020204" pitchFamily="34" charset="0"/>
                    <a:cs typeface="Arial" panose="020B0604020202020204" pitchFamily="34" charset="0"/>
                  </a:rPr>
                  <a:t> of Deaths</a:t>
                </a:r>
                <a:endParaRPr lang="en-US" sz="1200">
                  <a:latin typeface="Arial" panose="020B0604020202020204" pitchFamily="34" charset="0"/>
                  <a:cs typeface="Arial" panose="020B0604020202020204" pitchFamily="34" charset="0"/>
                </a:endParaRPr>
              </a:p>
            </c:rich>
          </c:tx>
          <c:layout/>
          <c:overlay val="0"/>
        </c:title>
        <c:numFmt formatCode="General" sourceLinked="1"/>
        <c:majorTickMark val="none"/>
        <c:minorTickMark val="none"/>
        <c:tickLblPos val="nextTo"/>
        <c:crossAx val="7452160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4.3782578644060058E-2"/>
          <c:y val="0.26079933989804971"/>
          <c:w val="0.94231400136637777"/>
          <c:h val="0.65199755174373608"/>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CY2013</c:v>
                </c:pt>
                <c:pt idx="1">
                  <c:v>CY2014</c:v>
                </c:pt>
                <c:pt idx="2">
                  <c:v>CY2015</c:v>
                </c:pt>
                <c:pt idx="3">
                  <c:v>CY2016</c:v>
                </c:pt>
                <c:pt idx="4">
                  <c:v>CY2017</c:v>
                </c:pt>
              </c:strCache>
            </c:strRef>
          </c:cat>
          <c:val>
            <c:numRef>
              <c:f>Sheet1!$B$2:$B$5</c:f>
            </c:numRef>
          </c:val>
          <c:extLst>
            <c:ext xmlns:c16="http://schemas.microsoft.com/office/drawing/2014/chart" uri="{C3380CC4-5D6E-409C-BE32-E72D297353CC}">
              <c16:uniqueId val="{00000000-15A7-4D72-A134-596FC3F109BF}"/>
            </c:ext>
          </c:extLst>
        </c:ser>
        <c:ser>
          <c:idx val="1"/>
          <c:order val="1"/>
          <c:spPr>
            <a:solidFill>
              <a:schemeClr val="accent6">
                <a:lumMod val="75000"/>
              </a:schemeClr>
            </a:solidFill>
          </c:spPr>
          <c:invertIfNegative val="0"/>
          <c:dLbls>
            <c:spPr>
              <a:noFill/>
              <a:ln>
                <a:noFill/>
              </a:ln>
              <a:effectLst/>
            </c:spPr>
            <c:txPr>
              <a:bodyPr/>
              <a:lstStyle/>
              <a:p>
                <a:pPr>
                  <a:defRPr sz="2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CY2013</c:v>
                </c:pt>
                <c:pt idx="1">
                  <c:v>CY2014</c:v>
                </c:pt>
                <c:pt idx="2">
                  <c:v>CY2015</c:v>
                </c:pt>
                <c:pt idx="3">
                  <c:v>CY2016</c:v>
                </c:pt>
                <c:pt idx="4">
                  <c:v>CY2017</c:v>
                </c:pt>
              </c:strCache>
            </c:strRef>
          </c:cat>
          <c:val>
            <c:numRef>
              <c:f>Sheet1!$D$2:$D$6</c:f>
              <c:numCache>
                <c:formatCode>General</c:formatCode>
                <c:ptCount val="5"/>
                <c:pt idx="0">
                  <c:v>0</c:v>
                </c:pt>
                <c:pt idx="1">
                  <c:v>2</c:v>
                </c:pt>
                <c:pt idx="2">
                  <c:v>84</c:v>
                </c:pt>
                <c:pt idx="3">
                  <c:v>215</c:v>
                </c:pt>
                <c:pt idx="4">
                  <c:v>896</c:v>
                </c:pt>
              </c:numCache>
            </c:numRef>
          </c:val>
          <c:extLst>
            <c:ext xmlns:c16="http://schemas.microsoft.com/office/drawing/2014/chart" uri="{C3380CC4-5D6E-409C-BE32-E72D297353CC}">
              <c16:uniqueId val="{00000001-15A7-4D72-A134-596FC3F109BF}"/>
            </c:ext>
          </c:extLst>
        </c:ser>
        <c:dLbls>
          <c:showLegendKey val="0"/>
          <c:showVal val="1"/>
          <c:showCatName val="0"/>
          <c:showSerName val="0"/>
          <c:showPercent val="0"/>
          <c:showBubbleSize val="0"/>
        </c:dLbls>
        <c:gapWidth val="150"/>
        <c:overlap val="-25"/>
        <c:axId val="74541696"/>
        <c:axId val="74561408"/>
      </c:barChart>
      <c:catAx>
        <c:axId val="74541696"/>
        <c:scaling>
          <c:orientation val="minMax"/>
        </c:scaling>
        <c:delete val="0"/>
        <c:axPos val="b"/>
        <c:numFmt formatCode="General" sourceLinked="0"/>
        <c:majorTickMark val="none"/>
        <c:minorTickMark val="none"/>
        <c:tickLblPos val="nextTo"/>
        <c:crossAx val="74561408"/>
        <c:crosses val="autoZero"/>
        <c:auto val="1"/>
        <c:lblAlgn val="ctr"/>
        <c:lblOffset val="100"/>
        <c:noMultiLvlLbl val="0"/>
      </c:catAx>
      <c:valAx>
        <c:axId val="74561408"/>
        <c:scaling>
          <c:orientation val="minMax"/>
        </c:scaling>
        <c:delete val="1"/>
        <c:axPos val="l"/>
        <c:numFmt formatCode="General" sourceLinked="1"/>
        <c:majorTickMark val="none"/>
        <c:minorTickMark val="none"/>
        <c:tickLblPos val="nextTo"/>
        <c:crossAx val="74541696"/>
        <c:crosses val="autoZero"/>
        <c:crossBetween val="between"/>
      </c:valAx>
    </c:plotArea>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Death rate</c:v>
                </c:pt>
              </c:strCache>
            </c:strRef>
          </c:tx>
          <c:spPr>
            <a:solidFill>
              <a:srgbClr val="0070C0"/>
            </a:solidFill>
            <a:ln>
              <a:solidFill>
                <a:srgbClr val="0070C0"/>
              </a:solidFill>
            </a:ln>
          </c:spPr>
          <c:invertIfNegative val="0"/>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0.00</c:formatCode>
                <c:ptCount val="17"/>
                <c:pt idx="0">
                  <c:v>2.5763437224635175</c:v>
                </c:pt>
                <c:pt idx="1">
                  <c:v>3.5769020970165468</c:v>
                </c:pt>
                <c:pt idx="2">
                  <c:v>4.4719039733153467</c:v>
                </c:pt>
                <c:pt idx="3">
                  <c:v>6.2779171126603615</c:v>
                </c:pt>
                <c:pt idx="4">
                  <c:v>7.6926854483629201</c:v>
                </c:pt>
                <c:pt idx="5">
                  <c:v>7.5350464322542887</c:v>
                </c:pt>
                <c:pt idx="6">
                  <c:v>9.4992976107590152</c:v>
                </c:pt>
                <c:pt idx="7">
                  <c:v>12.051676929999999</c:v>
                </c:pt>
                <c:pt idx="8">
                  <c:v>12.15598031</c:v>
                </c:pt>
                <c:pt idx="9">
                  <c:v>12.696458870000001</c:v>
                </c:pt>
                <c:pt idx="10">
                  <c:v>11.836737080000001</c:v>
                </c:pt>
                <c:pt idx="11">
                  <c:v>10.99318396</c:v>
                </c:pt>
                <c:pt idx="12">
                  <c:v>12.058236040000001</c:v>
                </c:pt>
                <c:pt idx="13">
                  <c:v>12.04</c:v>
                </c:pt>
                <c:pt idx="14">
                  <c:v>11.01</c:v>
                </c:pt>
                <c:pt idx="15">
                  <c:v>8.8460777360586071</c:v>
                </c:pt>
                <c:pt idx="16">
                  <c:v>8.5381621440319098</c:v>
                </c:pt>
              </c:numCache>
            </c:numRef>
          </c:val>
          <c:extLst>
            <c:ext xmlns:c16="http://schemas.microsoft.com/office/drawing/2014/chart" uri="{C3380CC4-5D6E-409C-BE32-E72D297353CC}">
              <c16:uniqueId val="{00000000-41B8-444C-A8FF-C8D57E4053FF}"/>
            </c:ext>
          </c:extLst>
        </c:ser>
        <c:dLbls>
          <c:showLegendKey val="0"/>
          <c:showVal val="0"/>
          <c:showCatName val="0"/>
          <c:showSerName val="0"/>
          <c:showPercent val="0"/>
          <c:showBubbleSize val="0"/>
        </c:dLbls>
        <c:gapWidth val="162"/>
        <c:overlap val="-33"/>
        <c:axId val="84140032"/>
        <c:axId val="84141568"/>
      </c:barChart>
      <c:lineChart>
        <c:grouping val="standard"/>
        <c:varyColors val="0"/>
        <c:ser>
          <c:idx val="1"/>
          <c:order val="1"/>
          <c:tx>
            <c:strRef>
              <c:f>Sheet1!$C$1</c:f>
              <c:strCache>
                <c:ptCount val="1"/>
                <c:pt idx="0">
                  <c:v>Opioid sales</c:v>
                </c:pt>
              </c:strCache>
            </c:strRef>
          </c:tx>
          <c:spPr>
            <a:ln>
              <a:solidFill>
                <a:srgbClr val="FFC000"/>
              </a:solidFill>
            </a:ln>
          </c:spPr>
          <c:marker>
            <c:symbol val="none"/>
          </c:marker>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Sheet1!$C$2:$C$18</c:f>
              <c:numCache>
                <c:formatCode>General</c:formatCode>
                <c:ptCount val="17"/>
                <c:pt idx="1">
                  <c:v>318.62</c:v>
                </c:pt>
                <c:pt idx="2">
                  <c:v>393.16</c:v>
                </c:pt>
                <c:pt idx="3">
                  <c:v>509.19</c:v>
                </c:pt>
                <c:pt idx="4">
                  <c:v>608.05999999999995</c:v>
                </c:pt>
                <c:pt idx="5">
                  <c:v>694.09</c:v>
                </c:pt>
                <c:pt idx="6">
                  <c:v>805.4</c:v>
                </c:pt>
                <c:pt idx="7">
                  <c:v>930.33477740000001</c:v>
                </c:pt>
                <c:pt idx="8">
                  <c:v>989.25922179999998</c:v>
                </c:pt>
                <c:pt idx="9">
                  <c:v>1044.753686</c:v>
                </c:pt>
                <c:pt idx="10">
                  <c:v>1104.783232</c:v>
                </c:pt>
                <c:pt idx="11">
                  <c:v>1136.4423079999999</c:v>
                </c:pt>
                <c:pt idx="12">
                  <c:v>1131.0566650000001</c:v>
                </c:pt>
                <c:pt idx="13">
                  <c:v>1153.1358501089248</c:v>
                </c:pt>
                <c:pt idx="14">
                  <c:v>1143.494670260912</c:v>
                </c:pt>
                <c:pt idx="15">
                  <c:v>1091.6936051039311</c:v>
                </c:pt>
                <c:pt idx="16">
                  <c:v>1029.1253994776685</c:v>
                </c:pt>
              </c:numCache>
            </c:numRef>
          </c:val>
          <c:smooth val="0"/>
          <c:extLst>
            <c:ext xmlns:c16="http://schemas.microsoft.com/office/drawing/2014/chart" uri="{C3380CC4-5D6E-409C-BE32-E72D297353CC}">
              <c16:uniqueId val="{00000001-41B8-444C-A8FF-C8D57E4053FF}"/>
            </c:ext>
          </c:extLst>
        </c:ser>
        <c:dLbls>
          <c:showLegendKey val="0"/>
          <c:showVal val="0"/>
          <c:showCatName val="0"/>
          <c:showSerName val="0"/>
          <c:showPercent val="0"/>
          <c:showBubbleSize val="0"/>
        </c:dLbls>
        <c:marker val="1"/>
        <c:smooth val="0"/>
        <c:axId val="84145664"/>
        <c:axId val="84143488"/>
      </c:lineChart>
      <c:catAx>
        <c:axId val="84140032"/>
        <c:scaling>
          <c:orientation val="minMax"/>
        </c:scaling>
        <c:delete val="0"/>
        <c:axPos val="b"/>
        <c:numFmt formatCode="General" sourceLinked="1"/>
        <c:majorTickMark val="out"/>
        <c:minorTickMark val="none"/>
        <c:tickLblPos val="nextTo"/>
        <c:crossAx val="84141568"/>
        <c:crosses val="autoZero"/>
        <c:auto val="1"/>
        <c:lblAlgn val="ctr"/>
        <c:lblOffset val="100"/>
        <c:tickLblSkip val="2"/>
        <c:noMultiLvlLbl val="0"/>
      </c:catAx>
      <c:valAx>
        <c:axId val="84141568"/>
        <c:scaling>
          <c:orientation val="minMax"/>
          <c:min val="0"/>
        </c:scaling>
        <c:delete val="0"/>
        <c:axPos val="l"/>
        <c:majorGridlines/>
        <c:title>
          <c:tx>
            <c:rich>
              <a:bodyPr rot="-5400000" vert="horz"/>
              <a:lstStyle/>
              <a:p>
                <a:pPr>
                  <a:defRPr/>
                </a:pPr>
                <a:r>
                  <a:rPr lang="en-US" dirty="0" smtClean="0"/>
                  <a:t>Rate per 100,000</a:t>
                </a:r>
                <a:r>
                  <a:rPr lang="en-US" baseline="0" dirty="0" smtClean="0"/>
                  <a:t> population</a:t>
                </a:r>
                <a:endParaRPr lang="en-US" dirty="0"/>
              </a:p>
            </c:rich>
          </c:tx>
          <c:layout>
            <c:manualLayout>
              <c:xMode val="edge"/>
              <c:yMode val="edge"/>
              <c:x val="9.8039215686274855E-3"/>
              <c:y val="0.11113103917565945"/>
            </c:manualLayout>
          </c:layout>
          <c:overlay val="0"/>
        </c:title>
        <c:numFmt formatCode="0" sourceLinked="0"/>
        <c:majorTickMark val="out"/>
        <c:minorTickMark val="none"/>
        <c:tickLblPos val="nextTo"/>
        <c:crossAx val="84140032"/>
        <c:crosses val="autoZero"/>
        <c:crossBetween val="between"/>
      </c:valAx>
      <c:valAx>
        <c:axId val="84143488"/>
        <c:scaling>
          <c:orientation val="minMax"/>
        </c:scaling>
        <c:delete val="0"/>
        <c:axPos val="r"/>
        <c:title>
          <c:tx>
            <c:rich>
              <a:bodyPr rot="-5400000" vert="horz"/>
              <a:lstStyle/>
              <a:p>
                <a:pPr>
                  <a:defRPr/>
                </a:pPr>
                <a:r>
                  <a:rPr lang="en-US" dirty="0" smtClean="0"/>
                  <a:t>Morphine mg equivalents/person</a:t>
                </a:r>
                <a:endParaRPr lang="en-US" dirty="0"/>
              </a:p>
            </c:rich>
          </c:tx>
          <c:layout/>
          <c:overlay val="0"/>
        </c:title>
        <c:numFmt formatCode="General" sourceLinked="1"/>
        <c:majorTickMark val="out"/>
        <c:minorTickMark val="none"/>
        <c:tickLblPos val="nextTo"/>
        <c:crossAx val="84145664"/>
        <c:crosses val="max"/>
        <c:crossBetween val="between"/>
      </c:valAx>
      <c:catAx>
        <c:axId val="84145664"/>
        <c:scaling>
          <c:orientation val="minMax"/>
        </c:scaling>
        <c:delete val="1"/>
        <c:axPos val="b"/>
        <c:numFmt formatCode="General" sourceLinked="1"/>
        <c:majorTickMark val="out"/>
        <c:minorTickMark val="none"/>
        <c:tickLblPos val="none"/>
        <c:crossAx val="84143488"/>
        <c:crosses val="autoZero"/>
        <c:auto val="1"/>
        <c:lblAlgn val="ctr"/>
        <c:lblOffset val="100"/>
        <c:noMultiLvlLbl val="0"/>
      </c:catAx>
    </c:plotArea>
    <c:legend>
      <c:legendPos val="b"/>
      <c:layout/>
      <c:overlay val="0"/>
    </c:legend>
    <c:plotVisOnly val="1"/>
    <c:dispBlanksAs val="gap"/>
    <c:showDLblsOverMax val="0"/>
  </c:chart>
  <c:txPr>
    <a:bodyPr/>
    <a:lstStyle/>
    <a:p>
      <a:pPr>
        <a:defRPr sz="1800">
          <a:latin typeface="Arial Narrow"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cat>
            <c:numRef>
              <c:f>Sheet1!$B$7:$I$7</c:f>
              <c:numCache>
                <c:formatCode>General</c:formatCode>
                <c:ptCount val="8"/>
                <c:pt idx="0">
                  <c:v>1995</c:v>
                </c:pt>
                <c:pt idx="1">
                  <c:v>1997</c:v>
                </c:pt>
                <c:pt idx="2">
                  <c:v>1999</c:v>
                </c:pt>
                <c:pt idx="3">
                  <c:v>2001</c:v>
                </c:pt>
                <c:pt idx="4">
                  <c:v>2003</c:v>
                </c:pt>
                <c:pt idx="5">
                  <c:v>2005</c:v>
                </c:pt>
                <c:pt idx="6">
                  <c:v>2007</c:v>
                </c:pt>
                <c:pt idx="7">
                  <c:v>2009</c:v>
                </c:pt>
              </c:numCache>
            </c:numRef>
          </c:cat>
          <c:val>
            <c:numRef>
              <c:f>Sheet1!$B$10:$I$10</c:f>
              <c:numCache>
                <c:formatCode>0%</c:formatCode>
                <c:ptCount val="8"/>
                <c:pt idx="0">
                  <c:v>0.13441306755260199</c:v>
                </c:pt>
                <c:pt idx="1">
                  <c:v>0.147162083089526</c:v>
                </c:pt>
                <c:pt idx="2">
                  <c:v>0.172339220431492</c:v>
                </c:pt>
                <c:pt idx="3">
                  <c:v>0.19573875905753599</c:v>
                </c:pt>
                <c:pt idx="4">
                  <c:v>0.24164299759667901</c:v>
                </c:pt>
                <c:pt idx="5">
                  <c:v>0.25981379648282199</c:v>
                </c:pt>
                <c:pt idx="6">
                  <c:v>0.266701570680628</c:v>
                </c:pt>
                <c:pt idx="7">
                  <c:v>0.277691287551173</c:v>
                </c:pt>
              </c:numCache>
            </c:numRef>
          </c:val>
          <c:smooth val="0"/>
          <c:extLst>
            <c:ext xmlns:c16="http://schemas.microsoft.com/office/drawing/2014/chart" uri="{C3380CC4-5D6E-409C-BE32-E72D297353CC}">
              <c16:uniqueId val="{00000000-D0B5-47A5-98D8-63C8B949AF30}"/>
            </c:ext>
          </c:extLst>
        </c:ser>
        <c:dLbls>
          <c:showLegendKey val="0"/>
          <c:showVal val="0"/>
          <c:showCatName val="0"/>
          <c:showSerName val="0"/>
          <c:showPercent val="0"/>
          <c:showBubbleSize val="0"/>
        </c:dLbls>
        <c:marker val="1"/>
        <c:smooth val="0"/>
        <c:axId val="83768064"/>
        <c:axId val="83769600"/>
      </c:lineChart>
      <c:catAx>
        <c:axId val="83768064"/>
        <c:scaling>
          <c:orientation val="minMax"/>
        </c:scaling>
        <c:delete val="0"/>
        <c:axPos val="b"/>
        <c:numFmt formatCode="General" sourceLinked="1"/>
        <c:majorTickMark val="none"/>
        <c:minorTickMark val="none"/>
        <c:tickLblPos val="nextTo"/>
        <c:txPr>
          <a:bodyPr rot="-5400000" vert="horz"/>
          <a:lstStyle/>
          <a:p>
            <a:pPr>
              <a:defRPr sz="1400"/>
            </a:pPr>
            <a:endParaRPr lang="en-US"/>
          </a:p>
        </c:txPr>
        <c:crossAx val="83769600"/>
        <c:crosses val="autoZero"/>
        <c:auto val="1"/>
        <c:lblAlgn val="ctr"/>
        <c:lblOffset val="100"/>
        <c:noMultiLvlLbl val="0"/>
      </c:catAx>
      <c:valAx>
        <c:axId val="83769600"/>
        <c:scaling>
          <c:orientation val="minMax"/>
        </c:scaling>
        <c:delete val="0"/>
        <c:axPos val="l"/>
        <c:majorGridlines/>
        <c:numFmt formatCode="0%" sourceLinked="1"/>
        <c:majorTickMark val="none"/>
        <c:minorTickMark val="none"/>
        <c:tickLblPos val="nextTo"/>
        <c:txPr>
          <a:bodyPr/>
          <a:lstStyle/>
          <a:p>
            <a:pPr>
              <a:defRPr sz="1400"/>
            </a:pPr>
            <a:endParaRPr lang="en-US"/>
          </a:p>
        </c:txPr>
        <c:crossAx val="83768064"/>
        <c:crosses val="autoZero"/>
        <c:crossBetween val="between"/>
      </c:valAx>
    </c:plotArea>
    <c:plotVisOnly val="1"/>
    <c:dispBlanksAs val="gap"/>
    <c:showDLblsOverMax val="0"/>
  </c:chart>
  <c:txPr>
    <a:bodyPr/>
    <a:lstStyle/>
    <a:p>
      <a:pPr>
        <a:defRPr>
          <a:latin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170</c:v>
                </c:pt>
                <c:pt idx="1">
                  <c:v>234</c:v>
                </c:pt>
                <c:pt idx="2">
                  <c:v>306</c:v>
                </c:pt>
                <c:pt idx="3">
                  <c:v>392</c:v>
                </c:pt>
                <c:pt idx="4">
                  <c:v>419</c:v>
                </c:pt>
              </c:numCache>
            </c:numRef>
          </c:val>
          <c:extLst>
            <c:ext xmlns:c16="http://schemas.microsoft.com/office/drawing/2014/chart" uri="{C3380CC4-5D6E-409C-BE32-E72D297353CC}">
              <c16:uniqueId val="{00000000-C2A7-4B6F-9438-221EF3C01484}"/>
            </c:ext>
          </c:extLst>
        </c:ser>
        <c:dLbls>
          <c:showLegendKey val="0"/>
          <c:showVal val="0"/>
          <c:showCatName val="0"/>
          <c:showSerName val="0"/>
          <c:showPercent val="0"/>
          <c:showBubbleSize val="0"/>
        </c:dLbls>
        <c:gapWidth val="150"/>
        <c:axId val="92446720"/>
        <c:axId val="92448256"/>
      </c:barChart>
      <c:catAx>
        <c:axId val="92446720"/>
        <c:scaling>
          <c:orientation val="minMax"/>
        </c:scaling>
        <c:delete val="0"/>
        <c:axPos val="b"/>
        <c:numFmt formatCode="General" sourceLinked="1"/>
        <c:majorTickMark val="out"/>
        <c:minorTickMark val="none"/>
        <c:tickLblPos val="nextTo"/>
        <c:crossAx val="92448256"/>
        <c:crosses val="autoZero"/>
        <c:auto val="1"/>
        <c:lblAlgn val="ctr"/>
        <c:lblOffset val="100"/>
        <c:noMultiLvlLbl val="0"/>
      </c:catAx>
      <c:valAx>
        <c:axId val="92448256"/>
        <c:scaling>
          <c:orientation val="minMax"/>
        </c:scaling>
        <c:delete val="0"/>
        <c:axPos val="l"/>
        <c:title>
          <c:tx>
            <c:rich>
              <a:bodyPr rot="-5400000" vert="horz"/>
              <a:lstStyle/>
              <a:p>
                <a:pPr>
                  <a:defRPr/>
                </a:pPr>
                <a:r>
                  <a:rPr lang="en-US" dirty="0" smtClean="0"/>
                  <a:t>Number</a:t>
                </a:r>
                <a:endParaRPr lang="en-US" dirty="0"/>
              </a:p>
            </c:rich>
          </c:tx>
          <c:layout/>
          <c:overlay val="0"/>
        </c:title>
        <c:numFmt formatCode="General" sourceLinked="1"/>
        <c:majorTickMark val="out"/>
        <c:minorTickMark val="none"/>
        <c:tickLblPos val="nextTo"/>
        <c:crossAx val="924467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Number </c:v>
                </c:pt>
              </c:strCache>
            </c:strRef>
          </c:tx>
          <c:invertIfNegative val="0"/>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General</c:formatCode>
                <c:ptCount val="8"/>
                <c:pt idx="0">
                  <c:v>74</c:v>
                </c:pt>
                <c:pt idx="1">
                  <c:v>97</c:v>
                </c:pt>
                <c:pt idx="2">
                  <c:v>139</c:v>
                </c:pt>
                <c:pt idx="3">
                  <c:v>160</c:v>
                </c:pt>
                <c:pt idx="4">
                  <c:v>194</c:v>
                </c:pt>
                <c:pt idx="5">
                  <c:v>291</c:v>
                </c:pt>
                <c:pt idx="6">
                  <c:v>418</c:v>
                </c:pt>
                <c:pt idx="7">
                  <c:v>442</c:v>
                </c:pt>
              </c:numCache>
            </c:numRef>
          </c:val>
          <c:extLst>
            <c:ext xmlns:c16="http://schemas.microsoft.com/office/drawing/2014/chart" uri="{C3380CC4-5D6E-409C-BE32-E72D297353CC}">
              <c16:uniqueId val="{00000000-247C-4653-9DCF-793065D2ACBA}"/>
            </c:ext>
          </c:extLst>
        </c:ser>
        <c:dLbls>
          <c:showLegendKey val="0"/>
          <c:showVal val="0"/>
          <c:showCatName val="0"/>
          <c:showSerName val="0"/>
          <c:showPercent val="0"/>
          <c:showBubbleSize val="0"/>
        </c:dLbls>
        <c:gapWidth val="150"/>
        <c:axId val="92475776"/>
        <c:axId val="92477312"/>
      </c:barChart>
      <c:lineChart>
        <c:grouping val="standard"/>
        <c:varyColors val="0"/>
        <c:ser>
          <c:idx val="1"/>
          <c:order val="1"/>
          <c:tx>
            <c:strRef>
              <c:f>Sheet1!$C$1</c:f>
              <c:strCache>
                <c:ptCount val="1"/>
                <c:pt idx="0">
                  <c:v>Rate</c:v>
                </c:pt>
              </c:strCache>
            </c:strRef>
          </c:tx>
          <c:marker>
            <c:symbol val="none"/>
          </c:marker>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Sheet1!$C$2:$C$9</c:f>
              <c:numCache>
                <c:formatCode>General</c:formatCode>
                <c:ptCount val="8"/>
                <c:pt idx="0" formatCode="0.0">
                  <c:v>2</c:v>
                </c:pt>
                <c:pt idx="1">
                  <c:v>2.6</c:v>
                </c:pt>
                <c:pt idx="2">
                  <c:v>3.6</c:v>
                </c:pt>
                <c:pt idx="3">
                  <c:v>4.2</c:v>
                </c:pt>
                <c:pt idx="4">
                  <c:v>5.2</c:v>
                </c:pt>
                <c:pt idx="5">
                  <c:v>7.7</c:v>
                </c:pt>
                <c:pt idx="6">
                  <c:v>11.1</c:v>
                </c:pt>
                <c:pt idx="7">
                  <c:v>11.8</c:v>
                </c:pt>
              </c:numCache>
            </c:numRef>
          </c:val>
          <c:smooth val="0"/>
          <c:extLst>
            <c:ext xmlns:c16="http://schemas.microsoft.com/office/drawing/2014/chart" uri="{C3380CC4-5D6E-409C-BE32-E72D297353CC}">
              <c16:uniqueId val="{00000001-247C-4653-9DCF-793065D2ACBA}"/>
            </c:ext>
          </c:extLst>
        </c:ser>
        <c:dLbls>
          <c:showLegendKey val="0"/>
          <c:showVal val="0"/>
          <c:showCatName val="0"/>
          <c:showSerName val="0"/>
          <c:showPercent val="0"/>
          <c:showBubbleSize val="0"/>
        </c:dLbls>
        <c:marker val="1"/>
        <c:smooth val="0"/>
        <c:axId val="92485504"/>
        <c:axId val="92483584"/>
      </c:lineChart>
      <c:catAx>
        <c:axId val="92475776"/>
        <c:scaling>
          <c:orientation val="minMax"/>
        </c:scaling>
        <c:delete val="0"/>
        <c:axPos val="b"/>
        <c:numFmt formatCode="General" sourceLinked="1"/>
        <c:majorTickMark val="out"/>
        <c:minorTickMark val="none"/>
        <c:tickLblPos val="nextTo"/>
        <c:crossAx val="92477312"/>
        <c:crosses val="autoZero"/>
        <c:auto val="1"/>
        <c:lblAlgn val="ctr"/>
        <c:lblOffset val="100"/>
        <c:noMultiLvlLbl val="0"/>
      </c:catAx>
      <c:valAx>
        <c:axId val="92477312"/>
        <c:scaling>
          <c:orientation val="minMax"/>
        </c:scaling>
        <c:delete val="0"/>
        <c:axPos val="l"/>
        <c:title>
          <c:tx>
            <c:rich>
              <a:bodyPr rot="-5400000" vert="horz"/>
              <a:lstStyle/>
              <a:p>
                <a:pPr>
                  <a:defRPr/>
                </a:pPr>
                <a:r>
                  <a:rPr lang="en-US" dirty="0" smtClean="0"/>
                  <a:t>Number</a:t>
                </a:r>
                <a:endParaRPr lang="en-US" dirty="0"/>
              </a:p>
            </c:rich>
          </c:tx>
          <c:layout/>
          <c:overlay val="0"/>
        </c:title>
        <c:numFmt formatCode="General" sourceLinked="1"/>
        <c:majorTickMark val="out"/>
        <c:minorTickMark val="none"/>
        <c:tickLblPos val="nextTo"/>
        <c:crossAx val="92475776"/>
        <c:crosses val="autoZero"/>
        <c:crossBetween val="between"/>
      </c:valAx>
      <c:valAx>
        <c:axId val="92483584"/>
        <c:scaling>
          <c:orientation val="minMax"/>
        </c:scaling>
        <c:delete val="0"/>
        <c:axPos val="r"/>
        <c:title>
          <c:tx>
            <c:rich>
              <a:bodyPr rot="-5400000" vert="horz"/>
              <a:lstStyle/>
              <a:p>
                <a:pPr>
                  <a:defRPr/>
                </a:pPr>
                <a:r>
                  <a:rPr lang="en-US" dirty="0" smtClean="0"/>
                  <a:t>Rate per 1,000 Medicaid births</a:t>
                </a:r>
                <a:endParaRPr lang="en-US" dirty="0"/>
              </a:p>
            </c:rich>
          </c:tx>
          <c:layout/>
          <c:overlay val="0"/>
        </c:title>
        <c:numFmt formatCode="0.0" sourceLinked="1"/>
        <c:majorTickMark val="out"/>
        <c:minorTickMark val="none"/>
        <c:tickLblPos val="nextTo"/>
        <c:crossAx val="92485504"/>
        <c:crosses val="max"/>
        <c:crossBetween val="between"/>
      </c:valAx>
      <c:catAx>
        <c:axId val="92485504"/>
        <c:scaling>
          <c:orientation val="minMax"/>
        </c:scaling>
        <c:delete val="1"/>
        <c:axPos val="b"/>
        <c:numFmt formatCode="General" sourceLinked="1"/>
        <c:majorTickMark val="out"/>
        <c:minorTickMark val="none"/>
        <c:tickLblPos val="nextTo"/>
        <c:crossAx val="92483584"/>
        <c:crosses val="autoZero"/>
        <c:auto val="1"/>
        <c:lblAlgn val="ctr"/>
        <c:lblOffset val="100"/>
        <c:noMultiLvlLbl val="0"/>
      </c:catAx>
      <c:spPr>
        <a:noFill/>
        <a:ln w="25400">
          <a:noFill/>
        </a:ln>
      </c:spPr>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1A6-48AF-A37F-7A2A0E6CC847}"/>
                </c:ext>
              </c:extLst>
            </c:dLbl>
            <c:dLbl>
              <c:idx val="1"/>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1A6-48AF-A37F-7A2A0E6CC8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Sheet1!$B$5:$B$6</c:f>
              <c:strCache>
                <c:ptCount val="2"/>
                <c:pt idx="0">
                  <c:v>Yes</c:v>
                </c:pt>
                <c:pt idx="1">
                  <c:v>No</c:v>
                </c:pt>
              </c:strCache>
            </c:strRef>
          </c:cat>
          <c:val>
            <c:numRef>
              <c:f>Sheet1!$D$5:$D$6</c:f>
              <c:numCache>
                <c:formatCode>0%</c:formatCode>
                <c:ptCount val="2"/>
                <c:pt idx="0">
                  <c:v>0.36429608127721302</c:v>
                </c:pt>
                <c:pt idx="1">
                  <c:v>0.63570391872278698</c:v>
                </c:pt>
              </c:numCache>
            </c:numRef>
          </c:val>
          <c:extLst>
            <c:ext xmlns:c16="http://schemas.microsoft.com/office/drawing/2014/chart" uri="{C3380CC4-5D6E-409C-BE32-E72D297353CC}">
              <c16:uniqueId val="{00000002-71A6-48AF-A37F-7A2A0E6CC847}"/>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6108246858753403"/>
          <c:y val="0.404207078470179"/>
          <c:w val="0.13940135608049001"/>
          <c:h val="0.23788203557888599"/>
        </c:manualLayout>
      </c:layout>
      <c:overlay val="0"/>
      <c:txPr>
        <a:bodyPr/>
        <a:lstStyle/>
        <a:p>
          <a:pPr rtl="0">
            <a:defRPr/>
          </a:pPr>
          <a:endParaRPr lang="en-US"/>
        </a:p>
      </c:txPr>
    </c:legend>
    <c:plotVisOnly val="1"/>
    <c:dispBlanksAs val="gap"/>
    <c:showDLblsOverMax val="0"/>
  </c:chart>
  <c:txPr>
    <a:bodyPr/>
    <a:lstStyle/>
    <a:p>
      <a:pPr>
        <a:defRPr sz="2400">
          <a:latin typeface="Arial"/>
          <a:cs typeface="Arial"/>
        </a:defRPr>
      </a:pPr>
      <a:endParaRPr lang="en-US"/>
    </a:p>
  </c:txPr>
  <c:externalData r:id="rId2">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7-05-04T15:01:08.623" idx="2">
    <p:pos x="3917" y="3888"/>
    <p:text>Don't recommend putting page numbers on presentations.</p:tex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23BC76-255D-43B9-8B41-D77E5636979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AEF265EF-9616-4B27-AE5B-BF9711DD9A75}">
      <dgm:prSet phldrT="[Text]"/>
      <dgm:spPr/>
      <dgm:t>
        <a:bodyPr/>
        <a:lstStyle/>
        <a:p>
          <a:r>
            <a:rPr lang="en-US" b="1" dirty="0" smtClean="0"/>
            <a:t>Preconception</a:t>
          </a:r>
          <a:endParaRPr lang="en-US" b="1" dirty="0"/>
        </a:p>
      </dgm:t>
    </dgm:pt>
    <dgm:pt modelId="{47AA6151-4C94-46A0-BD4B-4D086E403CBD}" type="parTrans" cxnId="{15554654-95E6-4183-B410-BD0EEEB40B0D}">
      <dgm:prSet/>
      <dgm:spPr/>
      <dgm:t>
        <a:bodyPr/>
        <a:lstStyle/>
        <a:p>
          <a:endParaRPr lang="en-US"/>
        </a:p>
      </dgm:t>
    </dgm:pt>
    <dgm:pt modelId="{DCDDA93C-CC06-4BC8-B142-62092438FD99}" type="sibTrans" cxnId="{15554654-95E6-4183-B410-BD0EEEB40B0D}">
      <dgm:prSet/>
      <dgm:spPr/>
      <dgm:t>
        <a:bodyPr/>
        <a:lstStyle/>
        <a:p>
          <a:endParaRPr lang="en-US"/>
        </a:p>
      </dgm:t>
    </dgm:pt>
    <dgm:pt modelId="{81BC82B2-C4A2-4B49-AAB5-1B7C9FB00295}">
      <dgm:prSet phldrT="[Text]"/>
      <dgm:spPr/>
      <dgm:t>
        <a:bodyPr/>
        <a:lstStyle/>
        <a:p>
          <a:r>
            <a:rPr lang="en-US" dirty="0" smtClean="0"/>
            <a:t>Promote awareness of prenatal substance use</a:t>
          </a:r>
          <a:endParaRPr lang="en-US" dirty="0"/>
        </a:p>
      </dgm:t>
    </dgm:pt>
    <dgm:pt modelId="{629D3D80-93CD-4FF4-8781-A03738E58932}" type="parTrans" cxnId="{376E7F63-E6CE-4F63-87D6-719918462B8B}">
      <dgm:prSet/>
      <dgm:spPr/>
      <dgm:t>
        <a:bodyPr/>
        <a:lstStyle/>
        <a:p>
          <a:endParaRPr lang="en-US"/>
        </a:p>
      </dgm:t>
    </dgm:pt>
    <dgm:pt modelId="{4DEF95A1-2DA6-468E-A5F4-0E3D001B467C}" type="sibTrans" cxnId="{376E7F63-E6CE-4F63-87D6-719918462B8B}">
      <dgm:prSet/>
      <dgm:spPr/>
      <dgm:t>
        <a:bodyPr/>
        <a:lstStyle/>
        <a:p>
          <a:endParaRPr lang="en-US"/>
        </a:p>
      </dgm:t>
    </dgm:pt>
    <dgm:pt modelId="{F639BD2F-07A6-4277-93CC-06BCDFD04A4C}">
      <dgm:prSet phldrT="[Text]"/>
      <dgm:spPr/>
      <dgm:t>
        <a:bodyPr/>
        <a:lstStyle/>
        <a:p>
          <a:r>
            <a:rPr lang="en-US" dirty="0" smtClean="0"/>
            <a:t>Universal screening, brief intervention and referral to treatment</a:t>
          </a:r>
          <a:endParaRPr lang="en-US" dirty="0"/>
        </a:p>
      </dgm:t>
    </dgm:pt>
    <dgm:pt modelId="{1266D9EB-2039-472E-8D1A-D00631E0FC2C}" type="parTrans" cxnId="{392EE614-79BF-4A55-8ABF-90AAA2CE796E}">
      <dgm:prSet/>
      <dgm:spPr/>
      <dgm:t>
        <a:bodyPr/>
        <a:lstStyle/>
        <a:p>
          <a:endParaRPr lang="en-US"/>
        </a:p>
      </dgm:t>
    </dgm:pt>
    <dgm:pt modelId="{CA567192-A018-4BDE-A256-339643960E00}" type="sibTrans" cxnId="{392EE614-79BF-4A55-8ABF-90AAA2CE796E}">
      <dgm:prSet/>
      <dgm:spPr/>
      <dgm:t>
        <a:bodyPr/>
        <a:lstStyle/>
        <a:p>
          <a:endParaRPr lang="en-US"/>
        </a:p>
      </dgm:t>
    </dgm:pt>
    <dgm:pt modelId="{64EECEE3-7760-46D0-87EF-5D8C308E9F2A}">
      <dgm:prSet phldrT="[Text]"/>
      <dgm:spPr/>
      <dgm:t>
        <a:bodyPr/>
        <a:lstStyle/>
        <a:p>
          <a:r>
            <a:rPr lang="en-US" b="1" dirty="0" smtClean="0"/>
            <a:t>Pregnancy</a:t>
          </a:r>
          <a:endParaRPr lang="en-US" b="1" dirty="0"/>
        </a:p>
      </dgm:t>
    </dgm:pt>
    <dgm:pt modelId="{89350760-582F-44E5-ABF4-4EDEF4FAC56B}" type="parTrans" cxnId="{A707F3E1-6DC4-46A0-8D47-51039DA148DF}">
      <dgm:prSet/>
      <dgm:spPr/>
      <dgm:t>
        <a:bodyPr/>
        <a:lstStyle/>
        <a:p>
          <a:endParaRPr lang="en-US"/>
        </a:p>
      </dgm:t>
    </dgm:pt>
    <dgm:pt modelId="{F4C0DC97-8FD6-4EC0-AC80-49898884ABF5}" type="sibTrans" cxnId="{A707F3E1-6DC4-46A0-8D47-51039DA148DF}">
      <dgm:prSet/>
      <dgm:spPr/>
      <dgm:t>
        <a:bodyPr/>
        <a:lstStyle/>
        <a:p>
          <a:endParaRPr lang="en-US"/>
        </a:p>
      </dgm:t>
    </dgm:pt>
    <dgm:pt modelId="{8E0AA620-47D7-452A-A6F5-61D64E6DACBE}">
      <dgm:prSet phldrT="[Text]"/>
      <dgm:spPr/>
      <dgm:t>
        <a:bodyPr/>
        <a:lstStyle/>
        <a:p>
          <a:r>
            <a:rPr lang="en-US" dirty="0" smtClean="0"/>
            <a:t>Universally screen pregnant women for substance abuse and make referrals to treatment when appropriate</a:t>
          </a:r>
          <a:endParaRPr lang="en-US" dirty="0"/>
        </a:p>
      </dgm:t>
    </dgm:pt>
    <dgm:pt modelId="{C4682176-A08F-4844-8364-F0AFE004D73F}" type="parTrans" cxnId="{3C08569B-F708-44FB-AB2F-5E975AD4A89E}">
      <dgm:prSet/>
      <dgm:spPr/>
      <dgm:t>
        <a:bodyPr/>
        <a:lstStyle/>
        <a:p>
          <a:endParaRPr lang="en-US"/>
        </a:p>
      </dgm:t>
    </dgm:pt>
    <dgm:pt modelId="{C8C49125-1679-4D5C-87DC-9AB4D9489A17}" type="sibTrans" cxnId="{3C08569B-F708-44FB-AB2F-5E975AD4A89E}">
      <dgm:prSet/>
      <dgm:spPr/>
      <dgm:t>
        <a:bodyPr/>
        <a:lstStyle/>
        <a:p>
          <a:endParaRPr lang="en-US"/>
        </a:p>
      </dgm:t>
    </dgm:pt>
    <dgm:pt modelId="{B8645EE4-91CA-4C0D-AD4A-AEF1388CB475}">
      <dgm:prSet phldrT="[Text]"/>
      <dgm:spPr/>
      <dgm:t>
        <a:bodyPr/>
        <a:lstStyle/>
        <a:p>
          <a:r>
            <a:rPr lang="en-US" dirty="0" smtClean="0"/>
            <a:t>Provide enhanced prenatal services</a:t>
          </a:r>
          <a:endParaRPr lang="en-US" dirty="0"/>
        </a:p>
      </dgm:t>
    </dgm:pt>
    <dgm:pt modelId="{DDE28510-1E08-48FC-9E95-D5FA5886081C}" type="parTrans" cxnId="{BF08391B-D6D4-48E3-A664-30FD7D676CF5}">
      <dgm:prSet/>
      <dgm:spPr/>
      <dgm:t>
        <a:bodyPr/>
        <a:lstStyle/>
        <a:p>
          <a:endParaRPr lang="en-US"/>
        </a:p>
      </dgm:t>
    </dgm:pt>
    <dgm:pt modelId="{EA0A80A2-3AFC-42D8-AD34-22DAA7046A0A}" type="sibTrans" cxnId="{BF08391B-D6D4-48E3-A664-30FD7D676CF5}">
      <dgm:prSet/>
      <dgm:spPr/>
      <dgm:t>
        <a:bodyPr/>
        <a:lstStyle/>
        <a:p>
          <a:endParaRPr lang="en-US"/>
        </a:p>
      </dgm:t>
    </dgm:pt>
    <dgm:pt modelId="{5EE42FE3-9653-4F63-90AE-18459BF6BC9C}">
      <dgm:prSet phldrT="[Text]"/>
      <dgm:spPr/>
      <dgm:t>
        <a:bodyPr/>
        <a:lstStyle/>
        <a:p>
          <a:r>
            <a:rPr lang="en-US" dirty="0" smtClean="0"/>
            <a:t>Birth</a:t>
          </a:r>
          <a:endParaRPr lang="en-US" dirty="0"/>
        </a:p>
      </dgm:t>
    </dgm:pt>
    <dgm:pt modelId="{AD766478-11C8-48DE-A202-04CA2D529CE7}" type="parTrans" cxnId="{7CFCB6D8-F6CA-4CCA-B388-466DBF01DA80}">
      <dgm:prSet/>
      <dgm:spPr/>
      <dgm:t>
        <a:bodyPr/>
        <a:lstStyle/>
        <a:p>
          <a:endParaRPr lang="en-US"/>
        </a:p>
      </dgm:t>
    </dgm:pt>
    <dgm:pt modelId="{0D3AF46A-B29F-4D1C-9C9A-30527B30417A}" type="sibTrans" cxnId="{7CFCB6D8-F6CA-4CCA-B388-466DBF01DA80}">
      <dgm:prSet/>
      <dgm:spPr/>
      <dgm:t>
        <a:bodyPr/>
        <a:lstStyle/>
        <a:p>
          <a:endParaRPr lang="en-US"/>
        </a:p>
      </dgm:t>
    </dgm:pt>
    <dgm:pt modelId="{3D4402BD-F31D-4842-B13A-5AC0BDAF7427}">
      <dgm:prSet phldrT="[Text]"/>
      <dgm:spPr/>
      <dgm:t>
        <a:bodyPr/>
        <a:lstStyle/>
        <a:p>
          <a:r>
            <a:rPr lang="en-US" dirty="0" smtClean="0"/>
            <a:t>Use consistent and effective protocols for identification of substance-exposed newborns</a:t>
          </a:r>
          <a:endParaRPr lang="en-US" dirty="0"/>
        </a:p>
      </dgm:t>
    </dgm:pt>
    <dgm:pt modelId="{2DD50FD6-9ECD-459B-B366-45677764BC55}" type="parTrans" cxnId="{AD4D6BD2-9027-4FB0-BE41-34E5E4410AF8}">
      <dgm:prSet/>
      <dgm:spPr/>
      <dgm:t>
        <a:bodyPr/>
        <a:lstStyle/>
        <a:p>
          <a:endParaRPr lang="en-US"/>
        </a:p>
      </dgm:t>
    </dgm:pt>
    <dgm:pt modelId="{17BADC27-09C2-4896-8594-DDDB6A3ABEE3}" type="sibTrans" cxnId="{AD4D6BD2-9027-4FB0-BE41-34E5E4410AF8}">
      <dgm:prSet/>
      <dgm:spPr/>
      <dgm:t>
        <a:bodyPr/>
        <a:lstStyle/>
        <a:p>
          <a:endParaRPr lang="en-US"/>
        </a:p>
      </dgm:t>
    </dgm:pt>
    <dgm:pt modelId="{AA9CA1A4-2678-435C-97FA-4E2BF6D71115}">
      <dgm:prSet phldrT="[Text]"/>
      <dgm:spPr/>
      <dgm:t>
        <a:bodyPr/>
        <a:lstStyle/>
        <a:p>
          <a:r>
            <a:rPr lang="en-US" dirty="0" smtClean="0"/>
            <a:t>Make referrals for developmental or child welfare services as needed</a:t>
          </a:r>
          <a:endParaRPr lang="en-US" dirty="0"/>
        </a:p>
      </dgm:t>
    </dgm:pt>
    <dgm:pt modelId="{D23E1E0E-7298-4CE4-885D-CE963A4FA153}" type="parTrans" cxnId="{8EC66E0B-55BE-4834-A5E8-B8DFC497CD62}">
      <dgm:prSet/>
      <dgm:spPr/>
      <dgm:t>
        <a:bodyPr/>
        <a:lstStyle/>
        <a:p>
          <a:endParaRPr lang="en-US"/>
        </a:p>
      </dgm:t>
    </dgm:pt>
    <dgm:pt modelId="{4B1A55E2-3960-4534-8718-316E92737558}" type="sibTrans" cxnId="{8EC66E0B-55BE-4834-A5E8-B8DFC497CD62}">
      <dgm:prSet/>
      <dgm:spPr/>
      <dgm:t>
        <a:bodyPr/>
        <a:lstStyle/>
        <a:p>
          <a:endParaRPr lang="en-US"/>
        </a:p>
      </dgm:t>
    </dgm:pt>
    <dgm:pt modelId="{B9E9395E-C31B-4060-A017-254F07FB9362}">
      <dgm:prSet/>
      <dgm:spPr/>
      <dgm:t>
        <a:bodyPr/>
        <a:lstStyle/>
        <a:p>
          <a:r>
            <a:rPr lang="en-US" dirty="0" smtClean="0"/>
            <a:t>Infancy	</a:t>
          </a:r>
          <a:endParaRPr lang="en-US" dirty="0"/>
        </a:p>
      </dgm:t>
    </dgm:pt>
    <dgm:pt modelId="{2087B81D-508E-4DC9-B6E2-A9F19D77595D}" type="parTrans" cxnId="{423AF4EE-40E5-47ED-BDAB-0DBD7FF9F593}">
      <dgm:prSet/>
      <dgm:spPr/>
      <dgm:t>
        <a:bodyPr/>
        <a:lstStyle/>
        <a:p>
          <a:endParaRPr lang="en-US"/>
        </a:p>
      </dgm:t>
    </dgm:pt>
    <dgm:pt modelId="{08B11D45-80FB-4795-8BC0-D82C5A06A3B0}" type="sibTrans" cxnId="{423AF4EE-40E5-47ED-BDAB-0DBD7FF9F593}">
      <dgm:prSet/>
      <dgm:spPr/>
      <dgm:t>
        <a:bodyPr/>
        <a:lstStyle/>
        <a:p>
          <a:endParaRPr lang="en-US"/>
        </a:p>
      </dgm:t>
    </dgm:pt>
    <dgm:pt modelId="{D1D78931-180F-484A-A7B4-8EF32B05732A}">
      <dgm:prSet/>
      <dgm:spPr/>
      <dgm:t>
        <a:bodyPr/>
        <a:lstStyle/>
        <a:p>
          <a:r>
            <a:rPr lang="en-US" dirty="0" smtClean="0"/>
            <a:t>Life Span</a:t>
          </a:r>
          <a:endParaRPr lang="en-US" dirty="0"/>
        </a:p>
      </dgm:t>
    </dgm:pt>
    <dgm:pt modelId="{866B71E4-329A-4D23-9E64-CED4D1DB8F6E}" type="parTrans" cxnId="{A401AB27-7513-43EA-9498-DFB4702B3D82}">
      <dgm:prSet/>
      <dgm:spPr/>
      <dgm:t>
        <a:bodyPr/>
        <a:lstStyle/>
        <a:p>
          <a:endParaRPr lang="en-US"/>
        </a:p>
      </dgm:t>
    </dgm:pt>
    <dgm:pt modelId="{F4630ECA-7159-4150-B3D6-90542A35E5C3}" type="sibTrans" cxnId="{A401AB27-7513-43EA-9498-DFB4702B3D82}">
      <dgm:prSet/>
      <dgm:spPr/>
      <dgm:t>
        <a:bodyPr/>
        <a:lstStyle/>
        <a:p>
          <a:endParaRPr lang="en-US"/>
        </a:p>
      </dgm:t>
    </dgm:pt>
    <dgm:pt modelId="{7A6CEE10-B411-4B5B-9B4F-A0C153B3A4BF}">
      <dgm:prSet phldrT="[Text]"/>
      <dgm:spPr/>
      <dgm:t>
        <a:bodyPr/>
        <a:lstStyle/>
        <a:p>
          <a:r>
            <a:rPr lang="en-US" dirty="0" smtClean="0"/>
            <a:t>Provide developmental services</a:t>
          </a:r>
          <a:endParaRPr lang="en-US" dirty="0"/>
        </a:p>
      </dgm:t>
    </dgm:pt>
    <dgm:pt modelId="{1CBAB54A-E61D-4166-BA16-8FA2174D8B3A}" type="parTrans" cxnId="{3EE295DB-79C3-45A3-8655-1A90339B8427}">
      <dgm:prSet/>
      <dgm:spPr/>
      <dgm:t>
        <a:bodyPr/>
        <a:lstStyle/>
        <a:p>
          <a:endParaRPr lang="en-US"/>
        </a:p>
      </dgm:t>
    </dgm:pt>
    <dgm:pt modelId="{95C194AE-F4D0-425B-AEEF-0BEE74595993}" type="sibTrans" cxnId="{3EE295DB-79C3-45A3-8655-1A90339B8427}">
      <dgm:prSet/>
      <dgm:spPr/>
      <dgm:t>
        <a:bodyPr/>
        <a:lstStyle/>
        <a:p>
          <a:endParaRPr lang="en-US"/>
        </a:p>
      </dgm:t>
    </dgm:pt>
    <dgm:pt modelId="{CA9D5254-8981-47FD-863B-E169E28D8C7C}">
      <dgm:prSet phldrT="[Text]"/>
      <dgm:spPr/>
      <dgm:t>
        <a:bodyPr/>
        <a:lstStyle/>
        <a:p>
          <a:r>
            <a:rPr lang="en-US" dirty="0" smtClean="0"/>
            <a:t>Ensure an environment safe from  abuse and neglect</a:t>
          </a:r>
          <a:endParaRPr lang="en-US" dirty="0"/>
        </a:p>
      </dgm:t>
    </dgm:pt>
    <dgm:pt modelId="{1B23C892-8FA9-4DED-9352-16C65A394C63}" type="parTrans" cxnId="{469B1A46-5CE0-4BD0-8AA7-3FC2CDF831C5}">
      <dgm:prSet/>
      <dgm:spPr/>
      <dgm:t>
        <a:bodyPr/>
        <a:lstStyle/>
        <a:p>
          <a:endParaRPr lang="en-US"/>
        </a:p>
      </dgm:t>
    </dgm:pt>
    <dgm:pt modelId="{39BF670C-FCD0-4673-A730-96BED816E439}" type="sibTrans" cxnId="{469B1A46-5CE0-4BD0-8AA7-3FC2CDF831C5}">
      <dgm:prSet/>
      <dgm:spPr/>
      <dgm:t>
        <a:bodyPr/>
        <a:lstStyle/>
        <a:p>
          <a:endParaRPr lang="en-US"/>
        </a:p>
      </dgm:t>
    </dgm:pt>
    <dgm:pt modelId="{3E0C6C1C-30CC-46E0-8C5B-75E9E4112128}">
      <dgm:prSet phldrT="[Text]"/>
      <dgm:spPr/>
      <dgm:t>
        <a:bodyPr/>
        <a:lstStyle/>
        <a:p>
          <a:r>
            <a:rPr lang="en-US" dirty="0" smtClean="0"/>
            <a:t>Respond to immediate needs of family members</a:t>
          </a:r>
          <a:endParaRPr lang="en-US" dirty="0"/>
        </a:p>
      </dgm:t>
    </dgm:pt>
    <dgm:pt modelId="{7A7F14CA-FF56-488D-A3FE-AAED9A6649C3}" type="parTrans" cxnId="{20F28941-5A96-4B8E-9AAD-D378717DD0A9}">
      <dgm:prSet/>
      <dgm:spPr/>
      <dgm:t>
        <a:bodyPr/>
        <a:lstStyle/>
        <a:p>
          <a:endParaRPr lang="en-US"/>
        </a:p>
      </dgm:t>
    </dgm:pt>
    <dgm:pt modelId="{2A15D5CA-AC5C-4428-B500-0F7186D9BF6C}" type="sibTrans" cxnId="{20F28941-5A96-4B8E-9AAD-D378717DD0A9}">
      <dgm:prSet/>
      <dgm:spPr/>
      <dgm:t>
        <a:bodyPr/>
        <a:lstStyle/>
        <a:p>
          <a:endParaRPr lang="en-US"/>
        </a:p>
      </dgm:t>
    </dgm:pt>
    <dgm:pt modelId="{7E116BE0-C614-4707-A462-E2B4946B48AE}">
      <dgm:prSet/>
      <dgm:spPr/>
      <dgm:t>
        <a:bodyPr/>
        <a:lstStyle/>
        <a:p>
          <a:r>
            <a:rPr lang="en-US" dirty="0" smtClean="0"/>
            <a:t>Identify and responds to needs of exposed child</a:t>
          </a:r>
          <a:endParaRPr lang="en-US" dirty="0"/>
        </a:p>
      </dgm:t>
    </dgm:pt>
    <dgm:pt modelId="{BBEA9E05-0635-42E1-B19C-69BFC8B9C308}" type="parTrans" cxnId="{8784F84C-0DCB-412A-90E6-23E59B64E9FA}">
      <dgm:prSet/>
      <dgm:spPr/>
      <dgm:t>
        <a:bodyPr/>
        <a:lstStyle/>
        <a:p>
          <a:endParaRPr lang="en-US"/>
        </a:p>
      </dgm:t>
    </dgm:pt>
    <dgm:pt modelId="{48E14AFA-E7AB-4D25-941A-8F29C873560C}" type="sibTrans" cxnId="{8784F84C-0DCB-412A-90E6-23E59B64E9FA}">
      <dgm:prSet/>
      <dgm:spPr/>
      <dgm:t>
        <a:bodyPr/>
        <a:lstStyle/>
        <a:p>
          <a:endParaRPr lang="en-US"/>
        </a:p>
      </dgm:t>
    </dgm:pt>
    <dgm:pt modelId="{6A89FA9E-1C90-41DD-8B18-DA3B23999238}">
      <dgm:prSet/>
      <dgm:spPr/>
      <dgm:t>
        <a:bodyPr/>
        <a:lstStyle/>
        <a:p>
          <a:r>
            <a:rPr lang="en-US" dirty="0" smtClean="0"/>
            <a:t>Respond to needs of mother and family members</a:t>
          </a:r>
          <a:endParaRPr lang="en-US" dirty="0"/>
        </a:p>
      </dgm:t>
    </dgm:pt>
    <dgm:pt modelId="{8D5EDD06-AC50-470A-9AE6-97AD6B4ED678}" type="parTrans" cxnId="{F8F21D1F-DB89-4EEA-901B-98C296C878FE}">
      <dgm:prSet/>
      <dgm:spPr/>
      <dgm:t>
        <a:bodyPr/>
        <a:lstStyle/>
        <a:p>
          <a:endParaRPr lang="en-US"/>
        </a:p>
      </dgm:t>
    </dgm:pt>
    <dgm:pt modelId="{5D69549E-F708-4267-975A-3354EB749D91}" type="sibTrans" cxnId="{F8F21D1F-DB89-4EEA-901B-98C296C878FE}">
      <dgm:prSet/>
      <dgm:spPr/>
      <dgm:t>
        <a:bodyPr/>
        <a:lstStyle/>
        <a:p>
          <a:endParaRPr lang="en-US"/>
        </a:p>
      </dgm:t>
    </dgm:pt>
    <dgm:pt modelId="{D70E9B1E-31E7-4EA3-8E7C-35AAF0622822}">
      <dgm:prSet/>
      <dgm:spPr/>
      <dgm:t>
        <a:bodyPr/>
        <a:lstStyle/>
        <a:p>
          <a:r>
            <a:rPr lang="en-US" dirty="0" smtClean="0"/>
            <a:t>Provide appropriate education, screening and support as children move through life  span</a:t>
          </a:r>
          <a:endParaRPr lang="en-US" dirty="0"/>
        </a:p>
      </dgm:t>
    </dgm:pt>
    <dgm:pt modelId="{50A507D3-5714-4B9C-B203-F54B45DE4842}" type="parTrans" cxnId="{E35A78B9-1834-4B8B-AD93-DDF91E4EF8A4}">
      <dgm:prSet/>
      <dgm:spPr/>
      <dgm:t>
        <a:bodyPr/>
        <a:lstStyle/>
        <a:p>
          <a:endParaRPr lang="en-US"/>
        </a:p>
      </dgm:t>
    </dgm:pt>
    <dgm:pt modelId="{38D5E402-3BBD-4822-B7E2-2A6F563C7F30}" type="sibTrans" cxnId="{E35A78B9-1834-4B8B-AD93-DDF91E4EF8A4}">
      <dgm:prSet/>
      <dgm:spPr/>
      <dgm:t>
        <a:bodyPr/>
        <a:lstStyle/>
        <a:p>
          <a:endParaRPr lang="en-US"/>
        </a:p>
      </dgm:t>
    </dgm:pt>
    <dgm:pt modelId="{79810E0B-B9F3-4BA9-851E-42F70CDBF392}" type="pres">
      <dgm:prSet presAssocID="{8923BC76-255D-43B9-8B41-D77E56369797}" presName="Name0" presStyleCnt="0">
        <dgm:presLayoutVars>
          <dgm:dir/>
          <dgm:animLvl val="lvl"/>
          <dgm:resizeHandles val="exact"/>
        </dgm:presLayoutVars>
      </dgm:prSet>
      <dgm:spPr/>
      <dgm:t>
        <a:bodyPr/>
        <a:lstStyle/>
        <a:p>
          <a:endParaRPr lang="en-US"/>
        </a:p>
      </dgm:t>
    </dgm:pt>
    <dgm:pt modelId="{F78F7B85-231C-4F06-ADE4-7D9FA035E08C}" type="pres">
      <dgm:prSet presAssocID="{AEF265EF-9616-4B27-AE5B-BF9711DD9A75}" presName="linNode" presStyleCnt="0"/>
      <dgm:spPr/>
    </dgm:pt>
    <dgm:pt modelId="{7022FB4E-C685-4882-B51E-9B8C29A0401C}" type="pres">
      <dgm:prSet presAssocID="{AEF265EF-9616-4B27-AE5B-BF9711DD9A75}" presName="parentText" presStyleLbl="node1" presStyleIdx="0" presStyleCnt="5">
        <dgm:presLayoutVars>
          <dgm:chMax val="1"/>
          <dgm:bulletEnabled val="1"/>
        </dgm:presLayoutVars>
      </dgm:prSet>
      <dgm:spPr/>
      <dgm:t>
        <a:bodyPr/>
        <a:lstStyle/>
        <a:p>
          <a:endParaRPr lang="en-US"/>
        </a:p>
      </dgm:t>
    </dgm:pt>
    <dgm:pt modelId="{97F6DB04-1771-4E58-9D39-3BEF2DE94B5C}" type="pres">
      <dgm:prSet presAssocID="{AEF265EF-9616-4B27-AE5B-BF9711DD9A75}" presName="descendantText" presStyleLbl="alignAccFollowNode1" presStyleIdx="0" presStyleCnt="5">
        <dgm:presLayoutVars>
          <dgm:bulletEnabled val="1"/>
        </dgm:presLayoutVars>
      </dgm:prSet>
      <dgm:spPr/>
      <dgm:t>
        <a:bodyPr/>
        <a:lstStyle/>
        <a:p>
          <a:endParaRPr lang="en-US"/>
        </a:p>
      </dgm:t>
    </dgm:pt>
    <dgm:pt modelId="{D472EE9E-1220-427B-978A-2FEBB28BA5C0}" type="pres">
      <dgm:prSet presAssocID="{DCDDA93C-CC06-4BC8-B142-62092438FD99}" presName="sp" presStyleCnt="0"/>
      <dgm:spPr/>
    </dgm:pt>
    <dgm:pt modelId="{B28B9A4A-D76C-4C0E-AC47-CA3782D593D0}" type="pres">
      <dgm:prSet presAssocID="{64EECEE3-7760-46D0-87EF-5D8C308E9F2A}" presName="linNode" presStyleCnt="0"/>
      <dgm:spPr/>
    </dgm:pt>
    <dgm:pt modelId="{9800438D-02B8-4FE2-BF40-4A8FB7AD8407}" type="pres">
      <dgm:prSet presAssocID="{64EECEE3-7760-46D0-87EF-5D8C308E9F2A}" presName="parentText" presStyleLbl="node1" presStyleIdx="1" presStyleCnt="5">
        <dgm:presLayoutVars>
          <dgm:chMax val="1"/>
          <dgm:bulletEnabled val="1"/>
        </dgm:presLayoutVars>
      </dgm:prSet>
      <dgm:spPr/>
      <dgm:t>
        <a:bodyPr/>
        <a:lstStyle/>
        <a:p>
          <a:endParaRPr lang="en-US"/>
        </a:p>
      </dgm:t>
    </dgm:pt>
    <dgm:pt modelId="{620A8CFE-ADF9-4140-8E32-7755BF99CB3E}" type="pres">
      <dgm:prSet presAssocID="{64EECEE3-7760-46D0-87EF-5D8C308E9F2A}" presName="descendantText" presStyleLbl="alignAccFollowNode1" presStyleIdx="1" presStyleCnt="5">
        <dgm:presLayoutVars>
          <dgm:bulletEnabled val="1"/>
        </dgm:presLayoutVars>
      </dgm:prSet>
      <dgm:spPr/>
      <dgm:t>
        <a:bodyPr/>
        <a:lstStyle/>
        <a:p>
          <a:endParaRPr lang="en-US"/>
        </a:p>
      </dgm:t>
    </dgm:pt>
    <dgm:pt modelId="{5CE49B62-5084-4CD3-A3F7-269F2B96380F}" type="pres">
      <dgm:prSet presAssocID="{F4C0DC97-8FD6-4EC0-AC80-49898884ABF5}" presName="sp" presStyleCnt="0"/>
      <dgm:spPr/>
    </dgm:pt>
    <dgm:pt modelId="{F600B3EC-4D6B-4459-8B51-8FE199318D6B}" type="pres">
      <dgm:prSet presAssocID="{5EE42FE3-9653-4F63-90AE-18459BF6BC9C}" presName="linNode" presStyleCnt="0"/>
      <dgm:spPr/>
    </dgm:pt>
    <dgm:pt modelId="{FD658670-354C-4079-AD53-818D273757C3}" type="pres">
      <dgm:prSet presAssocID="{5EE42FE3-9653-4F63-90AE-18459BF6BC9C}" presName="parentText" presStyleLbl="node1" presStyleIdx="2" presStyleCnt="5">
        <dgm:presLayoutVars>
          <dgm:chMax val="1"/>
          <dgm:bulletEnabled val="1"/>
        </dgm:presLayoutVars>
      </dgm:prSet>
      <dgm:spPr/>
      <dgm:t>
        <a:bodyPr/>
        <a:lstStyle/>
        <a:p>
          <a:endParaRPr lang="en-US"/>
        </a:p>
      </dgm:t>
    </dgm:pt>
    <dgm:pt modelId="{D2FE58AA-395B-42D0-A17A-0BB3ADA954C8}" type="pres">
      <dgm:prSet presAssocID="{5EE42FE3-9653-4F63-90AE-18459BF6BC9C}" presName="descendantText" presStyleLbl="alignAccFollowNode1" presStyleIdx="2" presStyleCnt="5">
        <dgm:presLayoutVars>
          <dgm:bulletEnabled val="1"/>
        </dgm:presLayoutVars>
      </dgm:prSet>
      <dgm:spPr/>
      <dgm:t>
        <a:bodyPr/>
        <a:lstStyle/>
        <a:p>
          <a:endParaRPr lang="en-US"/>
        </a:p>
      </dgm:t>
    </dgm:pt>
    <dgm:pt modelId="{F6BB8A86-5BA4-43BA-AA75-BBDE4CEEA2D8}" type="pres">
      <dgm:prSet presAssocID="{0D3AF46A-B29F-4D1C-9C9A-30527B30417A}" presName="sp" presStyleCnt="0"/>
      <dgm:spPr/>
    </dgm:pt>
    <dgm:pt modelId="{00BAED0B-099E-4928-BB6E-94E3261415BC}" type="pres">
      <dgm:prSet presAssocID="{B9E9395E-C31B-4060-A017-254F07FB9362}" presName="linNode" presStyleCnt="0"/>
      <dgm:spPr/>
    </dgm:pt>
    <dgm:pt modelId="{7AD56C24-745E-45BF-93DE-355CC5CE6ACE}" type="pres">
      <dgm:prSet presAssocID="{B9E9395E-C31B-4060-A017-254F07FB9362}" presName="parentText" presStyleLbl="node1" presStyleIdx="3" presStyleCnt="5">
        <dgm:presLayoutVars>
          <dgm:chMax val="1"/>
          <dgm:bulletEnabled val="1"/>
        </dgm:presLayoutVars>
      </dgm:prSet>
      <dgm:spPr/>
      <dgm:t>
        <a:bodyPr/>
        <a:lstStyle/>
        <a:p>
          <a:endParaRPr lang="en-US"/>
        </a:p>
      </dgm:t>
    </dgm:pt>
    <dgm:pt modelId="{D07BC81B-6BC7-4A21-8F01-AC50938FA1B4}" type="pres">
      <dgm:prSet presAssocID="{B9E9395E-C31B-4060-A017-254F07FB9362}" presName="descendantText" presStyleLbl="alignAccFollowNode1" presStyleIdx="3" presStyleCnt="5">
        <dgm:presLayoutVars>
          <dgm:bulletEnabled val="1"/>
        </dgm:presLayoutVars>
      </dgm:prSet>
      <dgm:spPr/>
      <dgm:t>
        <a:bodyPr/>
        <a:lstStyle/>
        <a:p>
          <a:endParaRPr lang="en-US"/>
        </a:p>
      </dgm:t>
    </dgm:pt>
    <dgm:pt modelId="{9D757F20-26D9-4B09-BDA3-021C90B2A9C3}" type="pres">
      <dgm:prSet presAssocID="{08B11D45-80FB-4795-8BC0-D82C5A06A3B0}" presName="sp" presStyleCnt="0"/>
      <dgm:spPr/>
    </dgm:pt>
    <dgm:pt modelId="{3E797906-D84F-4A0B-B6FD-7B5273CF3AAD}" type="pres">
      <dgm:prSet presAssocID="{D1D78931-180F-484A-A7B4-8EF32B05732A}" presName="linNode" presStyleCnt="0"/>
      <dgm:spPr/>
    </dgm:pt>
    <dgm:pt modelId="{99E4E190-AB22-4EAB-9403-69BD35326FFC}" type="pres">
      <dgm:prSet presAssocID="{D1D78931-180F-484A-A7B4-8EF32B05732A}" presName="parentText" presStyleLbl="node1" presStyleIdx="4" presStyleCnt="5">
        <dgm:presLayoutVars>
          <dgm:chMax val="1"/>
          <dgm:bulletEnabled val="1"/>
        </dgm:presLayoutVars>
      </dgm:prSet>
      <dgm:spPr/>
      <dgm:t>
        <a:bodyPr/>
        <a:lstStyle/>
        <a:p>
          <a:endParaRPr lang="en-US"/>
        </a:p>
      </dgm:t>
    </dgm:pt>
    <dgm:pt modelId="{75D9CCF1-C07C-4AD5-A91E-083363CC32AC}" type="pres">
      <dgm:prSet presAssocID="{D1D78931-180F-484A-A7B4-8EF32B05732A}" presName="descendantText" presStyleLbl="alignAccFollowNode1" presStyleIdx="4" presStyleCnt="5">
        <dgm:presLayoutVars>
          <dgm:bulletEnabled val="1"/>
        </dgm:presLayoutVars>
      </dgm:prSet>
      <dgm:spPr/>
      <dgm:t>
        <a:bodyPr/>
        <a:lstStyle/>
        <a:p>
          <a:endParaRPr lang="en-US"/>
        </a:p>
      </dgm:t>
    </dgm:pt>
  </dgm:ptLst>
  <dgm:cxnLst>
    <dgm:cxn modelId="{E976CB15-A883-44C2-B00E-C0241F595E15}" type="presOf" srcId="{D70E9B1E-31E7-4EA3-8E7C-35AAF0622822}" destId="{75D9CCF1-C07C-4AD5-A91E-083363CC32AC}" srcOrd="0" destOrd="2" presId="urn:microsoft.com/office/officeart/2005/8/layout/vList5"/>
    <dgm:cxn modelId="{CB1BA7C2-A5DC-4D5A-9B52-2685DB553702}" type="presOf" srcId="{B8645EE4-91CA-4C0D-AD4A-AEF1388CB475}" destId="{620A8CFE-ADF9-4140-8E32-7755BF99CB3E}" srcOrd="0" destOrd="1" presId="urn:microsoft.com/office/officeart/2005/8/layout/vList5"/>
    <dgm:cxn modelId="{469B1A46-5CE0-4BD0-8AA7-3FC2CDF831C5}" srcId="{B9E9395E-C31B-4060-A017-254F07FB9362}" destId="{CA9D5254-8981-47FD-863B-E169E28D8C7C}" srcOrd="1" destOrd="0" parTransId="{1B23C892-8FA9-4DED-9352-16C65A394C63}" sibTransId="{39BF670C-FCD0-4673-A730-96BED816E439}"/>
    <dgm:cxn modelId="{423AF4EE-40E5-47ED-BDAB-0DBD7FF9F593}" srcId="{8923BC76-255D-43B9-8B41-D77E56369797}" destId="{B9E9395E-C31B-4060-A017-254F07FB9362}" srcOrd="3" destOrd="0" parTransId="{2087B81D-508E-4DC9-B6E2-A9F19D77595D}" sibTransId="{08B11D45-80FB-4795-8BC0-D82C5A06A3B0}"/>
    <dgm:cxn modelId="{3D07E8F4-3340-4D24-A928-7B6202FCAA5C}" type="presOf" srcId="{CA9D5254-8981-47FD-863B-E169E28D8C7C}" destId="{D07BC81B-6BC7-4A21-8F01-AC50938FA1B4}" srcOrd="0" destOrd="1" presId="urn:microsoft.com/office/officeart/2005/8/layout/vList5"/>
    <dgm:cxn modelId="{7CFCB6D8-F6CA-4CCA-B388-466DBF01DA80}" srcId="{8923BC76-255D-43B9-8B41-D77E56369797}" destId="{5EE42FE3-9653-4F63-90AE-18459BF6BC9C}" srcOrd="2" destOrd="0" parTransId="{AD766478-11C8-48DE-A202-04CA2D529CE7}" sibTransId="{0D3AF46A-B29F-4D1C-9C9A-30527B30417A}"/>
    <dgm:cxn modelId="{0591B545-51A8-4A19-920B-74E9638A7043}" type="presOf" srcId="{8E0AA620-47D7-452A-A6F5-61D64E6DACBE}" destId="{620A8CFE-ADF9-4140-8E32-7755BF99CB3E}" srcOrd="0" destOrd="0" presId="urn:microsoft.com/office/officeart/2005/8/layout/vList5"/>
    <dgm:cxn modelId="{A401AB27-7513-43EA-9498-DFB4702B3D82}" srcId="{8923BC76-255D-43B9-8B41-D77E56369797}" destId="{D1D78931-180F-484A-A7B4-8EF32B05732A}" srcOrd="4" destOrd="0" parTransId="{866B71E4-329A-4D23-9E64-CED4D1DB8F6E}" sibTransId="{F4630ECA-7159-4150-B3D6-90542A35E5C3}"/>
    <dgm:cxn modelId="{8EC66E0B-55BE-4834-A5E8-B8DFC497CD62}" srcId="{5EE42FE3-9653-4F63-90AE-18459BF6BC9C}" destId="{AA9CA1A4-2678-435C-97FA-4E2BF6D71115}" srcOrd="1" destOrd="0" parTransId="{D23E1E0E-7298-4CE4-885D-CE963A4FA153}" sibTransId="{4B1A55E2-3960-4534-8718-316E92737558}"/>
    <dgm:cxn modelId="{E35A78B9-1834-4B8B-AD93-DDF91E4EF8A4}" srcId="{D1D78931-180F-484A-A7B4-8EF32B05732A}" destId="{D70E9B1E-31E7-4EA3-8E7C-35AAF0622822}" srcOrd="2" destOrd="0" parTransId="{50A507D3-5714-4B9C-B203-F54B45DE4842}" sibTransId="{38D5E402-3BBD-4822-B7E2-2A6F563C7F30}"/>
    <dgm:cxn modelId="{F8F21D1F-DB89-4EEA-901B-98C296C878FE}" srcId="{D1D78931-180F-484A-A7B4-8EF32B05732A}" destId="{6A89FA9E-1C90-41DD-8B18-DA3B23999238}" srcOrd="1" destOrd="0" parTransId="{8D5EDD06-AC50-470A-9AE6-97AD6B4ED678}" sibTransId="{5D69549E-F708-4267-975A-3354EB749D91}"/>
    <dgm:cxn modelId="{23E270E1-F45F-45FE-B864-31924AB550CA}" type="presOf" srcId="{5EE42FE3-9653-4F63-90AE-18459BF6BC9C}" destId="{FD658670-354C-4079-AD53-818D273757C3}" srcOrd="0" destOrd="0" presId="urn:microsoft.com/office/officeart/2005/8/layout/vList5"/>
    <dgm:cxn modelId="{3EE295DB-79C3-45A3-8655-1A90339B8427}" srcId="{B9E9395E-C31B-4060-A017-254F07FB9362}" destId="{7A6CEE10-B411-4B5B-9B4F-A0C153B3A4BF}" srcOrd="0" destOrd="0" parTransId="{1CBAB54A-E61D-4166-BA16-8FA2174D8B3A}" sibTransId="{95C194AE-F4D0-425B-AEEF-0BEE74595993}"/>
    <dgm:cxn modelId="{8A614198-6732-4F56-B416-3E113E8D04AD}" type="presOf" srcId="{D1D78931-180F-484A-A7B4-8EF32B05732A}" destId="{99E4E190-AB22-4EAB-9403-69BD35326FFC}" srcOrd="0" destOrd="0" presId="urn:microsoft.com/office/officeart/2005/8/layout/vList5"/>
    <dgm:cxn modelId="{7A31B263-A8FE-4227-A5D0-7E3BACBFAADE}" type="presOf" srcId="{AA9CA1A4-2678-435C-97FA-4E2BF6D71115}" destId="{D2FE58AA-395B-42D0-A17A-0BB3ADA954C8}" srcOrd="0" destOrd="1" presId="urn:microsoft.com/office/officeart/2005/8/layout/vList5"/>
    <dgm:cxn modelId="{7D88E9AA-0F1C-4033-8834-934A2FD233B1}" type="presOf" srcId="{7E116BE0-C614-4707-A462-E2B4946B48AE}" destId="{75D9CCF1-C07C-4AD5-A91E-083363CC32AC}" srcOrd="0" destOrd="0" presId="urn:microsoft.com/office/officeart/2005/8/layout/vList5"/>
    <dgm:cxn modelId="{76553B90-CCEF-46D5-985C-B3C548CAAA95}" type="presOf" srcId="{3E0C6C1C-30CC-46E0-8C5B-75E9E4112128}" destId="{D07BC81B-6BC7-4A21-8F01-AC50938FA1B4}" srcOrd="0" destOrd="2" presId="urn:microsoft.com/office/officeart/2005/8/layout/vList5"/>
    <dgm:cxn modelId="{3C08569B-F708-44FB-AB2F-5E975AD4A89E}" srcId="{64EECEE3-7760-46D0-87EF-5D8C308E9F2A}" destId="{8E0AA620-47D7-452A-A6F5-61D64E6DACBE}" srcOrd="0" destOrd="0" parTransId="{C4682176-A08F-4844-8364-F0AFE004D73F}" sibTransId="{C8C49125-1679-4D5C-87DC-9AB4D9489A17}"/>
    <dgm:cxn modelId="{5C0B34A7-7F5B-4DB2-B6BE-607A8233ADC6}" type="presOf" srcId="{3D4402BD-F31D-4842-B13A-5AC0BDAF7427}" destId="{D2FE58AA-395B-42D0-A17A-0BB3ADA954C8}" srcOrd="0" destOrd="0" presId="urn:microsoft.com/office/officeart/2005/8/layout/vList5"/>
    <dgm:cxn modelId="{F5361D16-751A-4ADE-BAD5-C5EA79963ABD}" type="presOf" srcId="{64EECEE3-7760-46D0-87EF-5D8C308E9F2A}" destId="{9800438D-02B8-4FE2-BF40-4A8FB7AD8407}" srcOrd="0" destOrd="0" presId="urn:microsoft.com/office/officeart/2005/8/layout/vList5"/>
    <dgm:cxn modelId="{AD4D6BD2-9027-4FB0-BE41-34E5E4410AF8}" srcId="{5EE42FE3-9653-4F63-90AE-18459BF6BC9C}" destId="{3D4402BD-F31D-4842-B13A-5AC0BDAF7427}" srcOrd="0" destOrd="0" parTransId="{2DD50FD6-9ECD-459B-B366-45677764BC55}" sibTransId="{17BADC27-09C2-4896-8594-DDDB6A3ABEE3}"/>
    <dgm:cxn modelId="{15554654-95E6-4183-B410-BD0EEEB40B0D}" srcId="{8923BC76-255D-43B9-8B41-D77E56369797}" destId="{AEF265EF-9616-4B27-AE5B-BF9711DD9A75}" srcOrd="0" destOrd="0" parTransId="{47AA6151-4C94-46A0-BD4B-4D086E403CBD}" sibTransId="{DCDDA93C-CC06-4BC8-B142-62092438FD99}"/>
    <dgm:cxn modelId="{C3AD40B3-5E35-4F96-ADE5-87144B6138D6}" type="presOf" srcId="{6A89FA9E-1C90-41DD-8B18-DA3B23999238}" destId="{75D9CCF1-C07C-4AD5-A91E-083363CC32AC}" srcOrd="0" destOrd="1" presId="urn:microsoft.com/office/officeart/2005/8/layout/vList5"/>
    <dgm:cxn modelId="{48137611-20DA-4AD5-9859-B7FD2AE61816}" type="presOf" srcId="{81BC82B2-C4A2-4B49-AAB5-1B7C9FB00295}" destId="{97F6DB04-1771-4E58-9D39-3BEF2DE94B5C}" srcOrd="0" destOrd="0" presId="urn:microsoft.com/office/officeart/2005/8/layout/vList5"/>
    <dgm:cxn modelId="{392EE614-79BF-4A55-8ABF-90AAA2CE796E}" srcId="{AEF265EF-9616-4B27-AE5B-BF9711DD9A75}" destId="{F639BD2F-07A6-4277-93CC-06BCDFD04A4C}" srcOrd="1" destOrd="0" parTransId="{1266D9EB-2039-472E-8D1A-D00631E0FC2C}" sibTransId="{CA567192-A018-4BDE-A256-339643960E00}"/>
    <dgm:cxn modelId="{A707F3E1-6DC4-46A0-8D47-51039DA148DF}" srcId="{8923BC76-255D-43B9-8B41-D77E56369797}" destId="{64EECEE3-7760-46D0-87EF-5D8C308E9F2A}" srcOrd="1" destOrd="0" parTransId="{89350760-582F-44E5-ABF4-4EDEF4FAC56B}" sibTransId="{F4C0DC97-8FD6-4EC0-AC80-49898884ABF5}"/>
    <dgm:cxn modelId="{23C0EA15-9BAA-4A5F-8B9C-095DF281BEE3}" type="presOf" srcId="{7A6CEE10-B411-4B5B-9B4F-A0C153B3A4BF}" destId="{D07BC81B-6BC7-4A21-8F01-AC50938FA1B4}" srcOrd="0" destOrd="0" presId="urn:microsoft.com/office/officeart/2005/8/layout/vList5"/>
    <dgm:cxn modelId="{376E7F63-E6CE-4F63-87D6-719918462B8B}" srcId="{AEF265EF-9616-4B27-AE5B-BF9711DD9A75}" destId="{81BC82B2-C4A2-4B49-AAB5-1B7C9FB00295}" srcOrd="0" destOrd="0" parTransId="{629D3D80-93CD-4FF4-8781-A03738E58932}" sibTransId="{4DEF95A1-2DA6-468E-A5F4-0E3D001B467C}"/>
    <dgm:cxn modelId="{6CE2146A-304A-458E-836A-49371E9D3E08}" type="presOf" srcId="{8923BC76-255D-43B9-8B41-D77E56369797}" destId="{79810E0B-B9F3-4BA9-851E-42F70CDBF392}" srcOrd="0" destOrd="0" presId="urn:microsoft.com/office/officeart/2005/8/layout/vList5"/>
    <dgm:cxn modelId="{40330319-D5E3-4582-B9C9-CCD5E6F54D81}" type="presOf" srcId="{B9E9395E-C31B-4060-A017-254F07FB9362}" destId="{7AD56C24-745E-45BF-93DE-355CC5CE6ACE}" srcOrd="0" destOrd="0" presId="urn:microsoft.com/office/officeart/2005/8/layout/vList5"/>
    <dgm:cxn modelId="{BF08391B-D6D4-48E3-A664-30FD7D676CF5}" srcId="{64EECEE3-7760-46D0-87EF-5D8C308E9F2A}" destId="{B8645EE4-91CA-4C0D-AD4A-AEF1388CB475}" srcOrd="1" destOrd="0" parTransId="{DDE28510-1E08-48FC-9E95-D5FA5886081C}" sibTransId="{EA0A80A2-3AFC-42D8-AD34-22DAA7046A0A}"/>
    <dgm:cxn modelId="{B4927E10-A98E-4335-A5A9-E14051A7C90E}" type="presOf" srcId="{F639BD2F-07A6-4277-93CC-06BCDFD04A4C}" destId="{97F6DB04-1771-4E58-9D39-3BEF2DE94B5C}" srcOrd="0" destOrd="1" presId="urn:microsoft.com/office/officeart/2005/8/layout/vList5"/>
    <dgm:cxn modelId="{8784F84C-0DCB-412A-90E6-23E59B64E9FA}" srcId="{D1D78931-180F-484A-A7B4-8EF32B05732A}" destId="{7E116BE0-C614-4707-A462-E2B4946B48AE}" srcOrd="0" destOrd="0" parTransId="{BBEA9E05-0635-42E1-B19C-69BFC8B9C308}" sibTransId="{48E14AFA-E7AB-4D25-941A-8F29C873560C}"/>
    <dgm:cxn modelId="{F34BF880-0FD5-4190-9C80-792E2D6C4EC4}" type="presOf" srcId="{AEF265EF-9616-4B27-AE5B-BF9711DD9A75}" destId="{7022FB4E-C685-4882-B51E-9B8C29A0401C}" srcOrd="0" destOrd="0" presId="urn:microsoft.com/office/officeart/2005/8/layout/vList5"/>
    <dgm:cxn modelId="{20F28941-5A96-4B8E-9AAD-D378717DD0A9}" srcId="{B9E9395E-C31B-4060-A017-254F07FB9362}" destId="{3E0C6C1C-30CC-46E0-8C5B-75E9E4112128}" srcOrd="2" destOrd="0" parTransId="{7A7F14CA-FF56-488D-A3FE-AAED9A6649C3}" sibTransId="{2A15D5CA-AC5C-4428-B500-0F7186D9BF6C}"/>
    <dgm:cxn modelId="{D07C5ACB-91F5-4DEF-892B-5B99FFA7D539}" type="presParOf" srcId="{79810E0B-B9F3-4BA9-851E-42F70CDBF392}" destId="{F78F7B85-231C-4F06-ADE4-7D9FA035E08C}" srcOrd="0" destOrd="0" presId="urn:microsoft.com/office/officeart/2005/8/layout/vList5"/>
    <dgm:cxn modelId="{2AAF0474-2D78-4E7E-8D9E-AFD113389D2B}" type="presParOf" srcId="{F78F7B85-231C-4F06-ADE4-7D9FA035E08C}" destId="{7022FB4E-C685-4882-B51E-9B8C29A0401C}" srcOrd="0" destOrd="0" presId="urn:microsoft.com/office/officeart/2005/8/layout/vList5"/>
    <dgm:cxn modelId="{96D31F63-624A-4EFB-B7B5-77A9E75C63E6}" type="presParOf" srcId="{F78F7B85-231C-4F06-ADE4-7D9FA035E08C}" destId="{97F6DB04-1771-4E58-9D39-3BEF2DE94B5C}" srcOrd="1" destOrd="0" presId="urn:microsoft.com/office/officeart/2005/8/layout/vList5"/>
    <dgm:cxn modelId="{2DAC21C4-C4DC-425E-9B7F-09068806B4C0}" type="presParOf" srcId="{79810E0B-B9F3-4BA9-851E-42F70CDBF392}" destId="{D472EE9E-1220-427B-978A-2FEBB28BA5C0}" srcOrd="1" destOrd="0" presId="urn:microsoft.com/office/officeart/2005/8/layout/vList5"/>
    <dgm:cxn modelId="{BC0EC34A-DEB1-425A-98C2-C6C9EA347A05}" type="presParOf" srcId="{79810E0B-B9F3-4BA9-851E-42F70CDBF392}" destId="{B28B9A4A-D76C-4C0E-AC47-CA3782D593D0}" srcOrd="2" destOrd="0" presId="urn:microsoft.com/office/officeart/2005/8/layout/vList5"/>
    <dgm:cxn modelId="{58497838-0165-47C3-AFF8-E72BEB48D7F1}" type="presParOf" srcId="{B28B9A4A-D76C-4C0E-AC47-CA3782D593D0}" destId="{9800438D-02B8-4FE2-BF40-4A8FB7AD8407}" srcOrd="0" destOrd="0" presId="urn:microsoft.com/office/officeart/2005/8/layout/vList5"/>
    <dgm:cxn modelId="{BBDD8186-8D01-433E-946B-F122C602DCDF}" type="presParOf" srcId="{B28B9A4A-D76C-4C0E-AC47-CA3782D593D0}" destId="{620A8CFE-ADF9-4140-8E32-7755BF99CB3E}" srcOrd="1" destOrd="0" presId="urn:microsoft.com/office/officeart/2005/8/layout/vList5"/>
    <dgm:cxn modelId="{EDC1B91C-AB80-4346-AC0A-152D7B3D90C6}" type="presParOf" srcId="{79810E0B-B9F3-4BA9-851E-42F70CDBF392}" destId="{5CE49B62-5084-4CD3-A3F7-269F2B96380F}" srcOrd="3" destOrd="0" presId="urn:microsoft.com/office/officeart/2005/8/layout/vList5"/>
    <dgm:cxn modelId="{6AD8EF0E-2D61-4807-BE42-01DBBCE0F926}" type="presParOf" srcId="{79810E0B-B9F3-4BA9-851E-42F70CDBF392}" destId="{F600B3EC-4D6B-4459-8B51-8FE199318D6B}" srcOrd="4" destOrd="0" presId="urn:microsoft.com/office/officeart/2005/8/layout/vList5"/>
    <dgm:cxn modelId="{4B5C69F4-AB3F-45BD-A17B-0E9F47401CE7}" type="presParOf" srcId="{F600B3EC-4D6B-4459-8B51-8FE199318D6B}" destId="{FD658670-354C-4079-AD53-818D273757C3}" srcOrd="0" destOrd="0" presId="urn:microsoft.com/office/officeart/2005/8/layout/vList5"/>
    <dgm:cxn modelId="{95892F52-21D6-4E4C-A35A-3B74D35906AF}" type="presParOf" srcId="{F600B3EC-4D6B-4459-8B51-8FE199318D6B}" destId="{D2FE58AA-395B-42D0-A17A-0BB3ADA954C8}" srcOrd="1" destOrd="0" presId="urn:microsoft.com/office/officeart/2005/8/layout/vList5"/>
    <dgm:cxn modelId="{FF0CDC3E-75FC-4CAC-A12E-E267169691A4}" type="presParOf" srcId="{79810E0B-B9F3-4BA9-851E-42F70CDBF392}" destId="{F6BB8A86-5BA4-43BA-AA75-BBDE4CEEA2D8}" srcOrd="5" destOrd="0" presId="urn:microsoft.com/office/officeart/2005/8/layout/vList5"/>
    <dgm:cxn modelId="{81AEC8CD-EB52-4EB5-9992-E240FA99A039}" type="presParOf" srcId="{79810E0B-B9F3-4BA9-851E-42F70CDBF392}" destId="{00BAED0B-099E-4928-BB6E-94E3261415BC}" srcOrd="6" destOrd="0" presId="urn:microsoft.com/office/officeart/2005/8/layout/vList5"/>
    <dgm:cxn modelId="{84CA58AA-FCD2-4552-A5CC-C7E7B9325FEF}" type="presParOf" srcId="{00BAED0B-099E-4928-BB6E-94E3261415BC}" destId="{7AD56C24-745E-45BF-93DE-355CC5CE6ACE}" srcOrd="0" destOrd="0" presId="urn:microsoft.com/office/officeart/2005/8/layout/vList5"/>
    <dgm:cxn modelId="{996BBF1E-6183-4108-91D7-57E29AA547FB}" type="presParOf" srcId="{00BAED0B-099E-4928-BB6E-94E3261415BC}" destId="{D07BC81B-6BC7-4A21-8F01-AC50938FA1B4}" srcOrd="1" destOrd="0" presId="urn:microsoft.com/office/officeart/2005/8/layout/vList5"/>
    <dgm:cxn modelId="{8877077C-8595-4D96-81CF-6564E1E7C080}" type="presParOf" srcId="{79810E0B-B9F3-4BA9-851E-42F70CDBF392}" destId="{9D757F20-26D9-4B09-BDA3-021C90B2A9C3}" srcOrd="7" destOrd="0" presId="urn:microsoft.com/office/officeart/2005/8/layout/vList5"/>
    <dgm:cxn modelId="{A7432592-318D-43CE-B98F-6BAC7A5050BB}" type="presParOf" srcId="{79810E0B-B9F3-4BA9-851E-42F70CDBF392}" destId="{3E797906-D84F-4A0B-B6FD-7B5273CF3AAD}" srcOrd="8" destOrd="0" presId="urn:microsoft.com/office/officeart/2005/8/layout/vList5"/>
    <dgm:cxn modelId="{19D71CF4-7014-425E-8546-CDCD57337365}" type="presParOf" srcId="{3E797906-D84F-4A0B-B6FD-7B5273CF3AAD}" destId="{99E4E190-AB22-4EAB-9403-69BD35326FFC}" srcOrd="0" destOrd="0" presId="urn:microsoft.com/office/officeart/2005/8/layout/vList5"/>
    <dgm:cxn modelId="{A41C069E-E86C-4AB4-A496-4FCA56DE6574}" type="presParOf" srcId="{3E797906-D84F-4A0B-B6FD-7B5273CF3AAD}" destId="{75D9CCF1-C07C-4AD5-A91E-083363CC32A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6DB04-1771-4E58-9D39-3BEF2DE94B5C}">
      <dsp:nvSpPr>
        <dsp:cNvPr id="0" name=""/>
        <dsp:cNvSpPr/>
      </dsp:nvSpPr>
      <dsp:spPr>
        <a:xfrm rot="5400000">
          <a:off x="5158681" y="-2165527"/>
          <a:ext cx="667628" cy="5169408"/>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Promote awareness of prenatal substance use</a:t>
          </a:r>
          <a:endParaRPr lang="en-US" sz="1000" kern="1200" dirty="0"/>
        </a:p>
        <a:p>
          <a:pPr marL="57150" lvl="1" indent="-57150" algn="l" defTabSz="444500">
            <a:lnSpc>
              <a:spcPct val="90000"/>
            </a:lnSpc>
            <a:spcBef>
              <a:spcPct val="0"/>
            </a:spcBef>
            <a:spcAft>
              <a:spcPct val="15000"/>
            </a:spcAft>
            <a:buChar char="••"/>
          </a:pPr>
          <a:r>
            <a:rPr lang="en-US" sz="1000" kern="1200" dirty="0" smtClean="0"/>
            <a:t>Universal screening, brief intervention and referral to treatment</a:t>
          </a:r>
          <a:endParaRPr lang="en-US" sz="1000" kern="1200" dirty="0"/>
        </a:p>
      </dsp:txBody>
      <dsp:txXfrm rot="-5400000">
        <a:off x="2907792" y="117953"/>
        <a:ext cx="5136817" cy="602446"/>
      </dsp:txXfrm>
    </dsp:sp>
    <dsp:sp modelId="{7022FB4E-C685-4882-B51E-9B8C29A0401C}">
      <dsp:nvSpPr>
        <dsp:cNvPr id="0" name=""/>
        <dsp:cNvSpPr/>
      </dsp:nvSpPr>
      <dsp:spPr>
        <a:xfrm>
          <a:off x="0" y="1908"/>
          <a:ext cx="2907792" cy="83453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b="1" kern="1200" dirty="0" smtClean="0"/>
            <a:t>Preconception</a:t>
          </a:r>
          <a:endParaRPr lang="en-US" sz="3000" b="1" kern="1200" dirty="0"/>
        </a:p>
      </dsp:txBody>
      <dsp:txXfrm>
        <a:off x="40739" y="42647"/>
        <a:ext cx="2826314" cy="753057"/>
      </dsp:txXfrm>
    </dsp:sp>
    <dsp:sp modelId="{620A8CFE-ADF9-4140-8E32-7755BF99CB3E}">
      <dsp:nvSpPr>
        <dsp:cNvPr id="0" name=""/>
        <dsp:cNvSpPr/>
      </dsp:nvSpPr>
      <dsp:spPr>
        <a:xfrm rot="5400000">
          <a:off x="5158681" y="-1289265"/>
          <a:ext cx="667628" cy="5169408"/>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Universally screen pregnant women for substance abuse and make referrals to treatment when appropriate</a:t>
          </a:r>
          <a:endParaRPr lang="en-US" sz="1000" kern="1200" dirty="0"/>
        </a:p>
        <a:p>
          <a:pPr marL="57150" lvl="1" indent="-57150" algn="l" defTabSz="444500">
            <a:lnSpc>
              <a:spcPct val="90000"/>
            </a:lnSpc>
            <a:spcBef>
              <a:spcPct val="0"/>
            </a:spcBef>
            <a:spcAft>
              <a:spcPct val="15000"/>
            </a:spcAft>
            <a:buChar char="••"/>
          </a:pPr>
          <a:r>
            <a:rPr lang="en-US" sz="1000" kern="1200" dirty="0" smtClean="0"/>
            <a:t>Provide enhanced prenatal services</a:t>
          </a:r>
          <a:endParaRPr lang="en-US" sz="1000" kern="1200" dirty="0"/>
        </a:p>
      </dsp:txBody>
      <dsp:txXfrm rot="-5400000">
        <a:off x="2907792" y="994215"/>
        <a:ext cx="5136817" cy="602446"/>
      </dsp:txXfrm>
    </dsp:sp>
    <dsp:sp modelId="{9800438D-02B8-4FE2-BF40-4A8FB7AD8407}">
      <dsp:nvSpPr>
        <dsp:cNvPr id="0" name=""/>
        <dsp:cNvSpPr/>
      </dsp:nvSpPr>
      <dsp:spPr>
        <a:xfrm>
          <a:off x="0" y="878170"/>
          <a:ext cx="2907792" cy="83453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b="1" kern="1200" dirty="0" smtClean="0"/>
            <a:t>Pregnancy</a:t>
          </a:r>
          <a:endParaRPr lang="en-US" sz="3000" b="1" kern="1200" dirty="0"/>
        </a:p>
      </dsp:txBody>
      <dsp:txXfrm>
        <a:off x="40739" y="918909"/>
        <a:ext cx="2826314" cy="753057"/>
      </dsp:txXfrm>
    </dsp:sp>
    <dsp:sp modelId="{D2FE58AA-395B-42D0-A17A-0BB3ADA954C8}">
      <dsp:nvSpPr>
        <dsp:cNvPr id="0" name=""/>
        <dsp:cNvSpPr/>
      </dsp:nvSpPr>
      <dsp:spPr>
        <a:xfrm rot="5400000">
          <a:off x="5158681" y="-413004"/>
          <a:ext cx="667628" cy="5169408"/>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Use consistent and effective protocols for identification of substance-exposed newborns</a:t>
          </a:r>
          <a:endParaRPr lang="en-US" sz="1000" kern="1200" dirty="0"/>
        </a:p>
        <a:p>
          <a:pPr marL="57150" lvl="1" indent="-57150" algn="l" defTabSz="444500">
            <a:lnSpc>
              <a:spcPct val="90000"/>
            </a:lnSpc>
            <a:spcBef>
              <a:spcPct val="0"/>
            </a:spcBef>
            <a:spcAft>
              <a:spcPct val="15000"/>
            </a:spcAft>
            <a:buChar char="••"/>
          </a:pPr>
          <a:r>
            <a:rPr lang="en-US" sz="1000" kern="1200" dirty="0" smtClean="0"/>
            <a:t>Make referrals for developmental or child welfare services as needed</a:t>
          </a:r>
          <a:endParaRPr lang="en-US" sz="1000" kern="1200" dirty="0"/>
        </a:p>
      </dsp:txBody>
      <dsp:txXfrm rot="-5400000">
        <a:off x="2907792" y="1870476"/>
        <a:ext cx="5136817" cy="602446"/>
      </dsp:txXfrm>
    </dsp:sp>
    <dsp:sp modelId="{FD658670-354C-4079-AD53-818D273757C3}">
      <dsp:nvSpPr>
        <dsp:cNvPr id="0" name=""/>
        <dsp:cNvSpPr/>
      </dsp:nvSpPr>
      <dsp:spPr>
        <a:xfrm>
          <a:off x="0" y="1754432"/>
          <a:ext cx="2907792" cy="834535"/>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Birth</a:t>
          </a:r>
          <a:endParaRPr lang="en-US" sz="3000" kern="1200" dirty="0"/>
        </a:p>
      </dsp:txBody>
      <dsp:txXfrm>
        <a:off x="40739" y="1795171"/>
        <a:ext cx="2826314" cy="753057"/>
      </dsp:txXfrm>
    </dsp:sp>
    <dsp:sp modelId="{D07BC81B-6BC7-4A21-8F01-AC50938FA1B4}">
      <dsp:nvSpPr>
        <dsp:cNvPr id="0" name=""/>
        <dsp:cNvSpPr/>
      </dsp:nvSpPr>
      <dsp:spPr>
        <a:xfrm rot="5400000">
          <a:off x="5158681" y="463257"/>
          <a:ext cx="667628" cy="5169408"/>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Provide developmental services</a:t>
          </a:r>
          <a:endParaRPr lang="en-US" sz="1000" kern="1200" dirty="0"/>
        </a:p>
        <a:p>
          <a:pPr marL="57150" lvl="1" indent="-57150" algn="l" defTabSz="444500">
            <a:lnSpc>
              <a:spcPct val="90000"/>
            </a:lnSpc>
            <a:spcBef>
              <a:spcPct val="0"/>
            </a:spcBef>
            <a:spcAft>
              <a:spcPct val="15000"/>
            </a:spcAft>
            <a:buChar char="••"/>
          </a:pPr>
          <a:r>
            <a:rPr lang="en-US" sz="1000" kern="1200" dirty="0" smtClean="0"/>
            <a:t>Ensure an environment safe from  abuse and neglect</a:t>
          </a:r>
          <a:endParaRPr lang="en-US" sz="1000" kern="1200" dirty="0"/>
        </a:p>
        <a:p>
          <a:pPr marL="57150" lvl="1" indent="-57150" algn="l" defTabSz="444500">
            <a:lnSpc>
              <a:spcPct val="90000"/>
            </a:lnSpc>
            <a:spcBef>
              <a:spcPct val="0"/>
            </a:spcBef>
            <a:spcAft>
              <a:spcPct val="15000"/>
            </a:spcAft>
            <a:buChar char="••"/>
          </a:pPr>
          <a:r>
            <a:rPr lang="en-US" sz="1000" kern="1200" dirty="0" smtClean="0"/>
            <a:t>Respond to immediate needs of family members</a:t>
          </a:r>
          <a:endParaRPr lang="en-US" sz="1000" kern="1200" dirty="0"/>
        </a:p>
      </dsp:txBody>
      <dsp:txXfrm rot="-5400000">
        <a:off x="2907792" y="2746738"/>
        <a:ext cx="5136817" cy="602446"/>
      </dsp:txXfrm>
    </dsp:sp>
    <dsp:sp modelId="{7AD56C24-745E-45BF-93DE-355CC5CE6ACE}">
      <dsp:nvSpPr>
        <dsp:cNvPr id="0" name=""/>
        <dsp:cNvSpPr/>
      </dsp:nvSpPr>
      <dsp:spPr>
        <a:xfrm>
          <a:off x="0" y="2630694"/>
          <a:ext cx="2907792" cy="83453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Infancy	</a:t>
          </a:r>
          <a:endParaRPr lang="en-US" sz="3000" kern="1200" dirty="0"/>
        </a:p>
      </dsp:txBody>
      <dsp:txXfrm>
        <a:off x="40739" y="2671433"/>
        <a:ext cx="2826314" cy="753057"/>
      </dsp:txXfrm>
    </dsp:sp>
    <dsp:sp modelId="{75D9CCF1-C07C-4AD5-A91E-083363CC32AC}">
      <dsp:nvSpPr>
        <dsp:cNvPr id="0" name=""/>
        <dsp:cNvSpPr/>
      </dsp:nvSpPr>
      <dsp:spPr>
        <a:xfrm rot="5400000">
          <a:off x="5158681" y="1339519"/>
          <a:ext cx="667628" cy="5169408"/>
        </a:xfrm>
        <a:prstGeom prst="round2Same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38100" bIns="190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t>Identify and responds to needs of exposed child</a:t>
          </a:r>
          <a:endParaRPr lang="en-US" sz="1000" kern="1200" dirty="0"/>
        </a:p>
        <a:p>
          <a:pPr marL="57150" lvl="1" indent="-57150" algn="l" defTabSz="444500">
            <a:lnSpc>
              <a:spcPct val="90000"/>
            </a:lnSpc>
            <a:spcBef>
              <a:spcPct val="0"/>
            </a:spcBef>
            <a:spcAft>
              <a:spcPct val="15000"/>
            </a:spcAft>
            <a:buChar char="••"/>
          </a:pPr>
          <a:r>
            <a:rPr lang="en-US" sz="1000" kern="1200" dirty="0" smtClean="0"/>
            <a:t>Respond to needs of mother and family members</a:t>
          </a:r>
          <a:endParaRPr lang="en-US" sz="1000" kern="1200" dirty="0"/>
        </a:p>
        <a:p>
          <a:pPr marL="57150" lvl="1" indent="-57150" algn="l" defTabSz="444500">
            <a:lnSpc>
              <a:spcPct val="90000"/>
            </a:lnSpc>
            <a:spcBef>
              <a:spcPct val="0"/>
            </a:spcBef>
            <a:spcAft>
              <a:spcPct val="15000"/>
            </a:spcAft>
            <a:buChar char="••"/>
          </a:pPr>
          <a:r>
            <a:rPr lang="en-US" sz="1000" kern="1200" dirty="0" smtClean="0"/>
            <a:t>Provide appropriate education, screening and support as children move through life  span</a:t>
          </a:r>
          <a:endParaRPr lang="en-US" sz="1000" kern="1200" dirty="0"/>
        </a:p>
      </dsp:txBody>
      <dsp:txXfrm rot="-5400000">
        <a:off x="2907792" y="3623000"/>
        <a:ext cx="5136817" cy="602446"/>
      </dsp:txXfrm>
    </dsp:sp>
    <dsp:sp modelId="{99E4E190-AB22-4EAB-9403-69BD35326FFC}">
      <dsp:nvSpPr>
        <dsp:cNvPr id="0" name=""/>
        <dsp:cNvSpPr/>
      </dsp:nvSpPr>
      <dsp:spPr>
        <a:xfrm>
          <a:off x="0" y="3506956"/>
          <a:ext cx="2907792" cy="834535"/>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US" sz="3000" kern="1200" dirty="0" smtClean="0"/>
            <a:t>Life Span</a:t>
          </a:r>
          <a:endParaRPr lang="en-US" sz="3000" kern="1200" dirty="0"/>
        </a:p>
      </dsp:txBody>
      <dsp:txXfrm>
        <a:off x="40739" y="3547695"/>
        <a:ext cx="2826314" cy="75305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0.00893</cdr:x>
      <cdr:y>0.0339</cdr:y>
    </cdr:from>
    <cdr:to>
      <cdr:x>0.22771</cdr:x>
      <cdr:y>0.14276</cdr:y>
    </cdr:to>
    <cdr:sp macro="" textlink="">
      <cdr:nvSpPr>
        <cdr:cNvPr id="2" name="TextBox 1"/>
        <cdr:cNvSpPr txBox="1"/>
      </cdr:nvSpPr>
      <cdr:spPr>
        <a:xfrm xmlns:a="http://schemas.openxmlformats.org/drawingml/2006/main">
          <a:off x="76200" y="152400"/>
          <a:ext cx="1867180" cy="4894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50" dirty="0"/>
            <a:t>Data valid as of </a:t>
          </a:r>
          <a:r>
            <a:rPr lang="en-US" sz="1050" dirty="0" smtClean="0"/>
            <a:t>October 2017</a:t>
          </a:r>
          <a:endParaRPr lang="en-US" sz="1050" dirty="0"/>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5C0A78-33FB-A147-BED8-2ABB373140C8}" type="datetimeFigureOut">
              <a:rPr lang="en-US" smtClean="0"/>
              <a:t>1/2/2018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78A25B-6115-0541-A720-91CBC99A0D33}" type="slidenum">
              <a:rPr lang="en-US" smtClean="0"/>
              <a:t>‹#›</a:t>
            </a:fld>
            <a:endParaRPr lang="en-US"/>
          </a:p>
        </p:txBody>
      </p:sp>
    </p:spTree>
    <p:extLst>
      <p:ext uri="{BB962C8B-B14F-4D97-AF65-F5344CB8AC3E}">
        <p14:creationId xmlns:p14="http://schemas.microsoft.com/office/powerpoint/2010/main" val="2185968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35BFE7-FD79-41B2-994B-12AED6E2872F}" type="datetimeFigureOut">
              <a:rPr lang="en-US" smtClean="0"/>
              <a:pPr/>
              <a:t>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A688A0-F1AF-4224-BC79-EA8A0DCE2DBD}" type="slidenum">
              <a:rPr lang="en-US" smtClean="0"/>
              <a:pPr/>
              <a:t>‹#›</a:t>
            </a:fld>
            <a:endParaRPr lang="en-US"/>
          </a:p>
        </p:txBody>
      </p:sp>
    </p:spTree>
    <p:extLst>
      <p:ext uri="{BB962C8B-B14F-4D97-AF65-F5344CB8AC3E}">
        <p14:creationId xmlns:p14="http://schemas.microsoft.com/office/powerpoint/2010/main" val="170184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B54D7A4-C41D-42DC-96BF-C61E9AD9A663}" type="slidenum">
              <a:rPr lang="en-US" smtClean="0"/>
              <a:pPr/>
              <a:t>28</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36A41-6D34-42C5-A237-F4E9528B9F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704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82EF2C-AE8A-42CD-953A-264B2F570E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2190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41FA9D-5EC4-4E40-818F-85FE5589902E}"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928086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Mean inflation adjusted hospital charges for NAS increased steadily over the last decade</a:t>
            </a: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D5BEF1C-49C7-40B3-9F8F-99CDDF7C08B8}" type="slidenum">
              <a:rPr kumimoji="0" lang="en-US"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41674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And overall, the total US hospital bill grew from $190 to 720 million dollars</a:t>
            </a: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D8105E5-1F8F-4B52-93B0-E1543B673C57}" type="slidenum">
              <a:rPr kumimoji="0" lang="en-US"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353874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latin typeface="Arial" pitchFamily="34" charset="0"/>
              <a:ea typeface="ＭＳ Ｐゴシック" pitchFamily="34" charset="-128"/>
            </a:endParaRP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EF90051-FC90-40E7-85B9-2BD5AA711748}"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282127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709B267-4E2C-4A3C-9E97-F61F1154D4F6}" type="slidenum">
              <a:rPr kumimoji="0" lang="en-US"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383489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36A41-6D34-42C5-A237-F4E9528B9F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0036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DD8108A-F9E4-4592-B03C-B63C2F6F13EA}"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10718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10C1A-531C-4949-8D9C-3324C9EEF3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587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Methadone accounts for a disproportionate</a:t>
            </a:r>
            <a:r>
              <a:rPr lang="en-US" baseline="0" dirty="0" smtClean="0"/>
              <a:t> share of opioid overdoses. (OHCA at 13% vs 30% national data)  Moved Tier 3 with PA requirements effective January 5, 2017.</a:t>
            </a:r>
          </a:p>
          <a:p>
            <a:r>
              <a:rPr lang="en-US" baseline="0" dirty="0" smtClean="0"/>
              <a:t>Opioid review DUR July.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10C1A-531C-4949-8D9C-3324C9EEF3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3393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1000 kits in Oklahoma</a:t>
            </a:r>
            <a:r>
              <a:rPr lang="en-US" baseline="0" dirty="0" smtClean="0"/>
              <a:t> since inception of program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1BC54-3C80-474D-9702-166E5AFB59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2871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a:t>
            </a:r>
            <a:r>
              <a:rPr lang="en-US" baseline="0" dirty="0" smtClean="0"/>
              <a:t> 2016 has seen the largest amount of naloxone claims to date as of June 30</a:t>
            </a:r>
            <a:r>
              <a:rPr lang="en-US" baseline="30000" dirty="0" smtClean="0"/>
              <a:t>th</a:t>
            </a:r>
            <a:r>
              <a:rPr lang="en-US" baseline="0" dirty="0" smtClean="0"/>
              <a:t> 224 claims for naloxone.  Due to increase in Narcan Nasal Spray.</a:t>
            </a:r>
          </a:p>
          <a:p>
            <a:r>
              <a:rPr lang="en-US" baseline="0" dirty="0" smtClean="0"/>
              <a:t>Does not include long-acting injectable, and excluded the Evzio as well – 2 claims.</a:t>
            </a:r>
            <a:endParaRPr lang="en-US" dirty="0" smtClean="0"/>
          </a:p>
          <a:p>
            <a:r>
              <a:rPr lang="en-US" dirty="0" smtClean="0"/>
              <a:t>OKDOH – 15</a:t>
            </a:r>
            <a:r>
              <a:rPr lang="en-US" baseline="0" dirty="0" smtClean="0"/>
              <a:t> months – 53 Admins, with 42 lives saved.</a:t>
            </a:r>
          </a:p>
          <a:p>
            <a:r>
              <a:rPr lang="en-US" baseline="0" dirty="0" smtClean="0"/>
              <a:t>As of 5/13/2016  #87 Naloxone claims.  #10/87 are the Narcan Nasal Spray (March &amp; April)</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10C1A-531C-4949-8D9C-3324C9EEF3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927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CDS lock in only, other meds are available from other</a:t>
            </a:r>
            <a:r>
              <a:rPr lang="en-US" baseline="0" dirty="0" smtClean="0"/>
              <a:t> providers/pharmacies.</a:t>
            </a:r>
          </a:p>
          <a:p>
            <a:pPr lvl="2">
              <a:buFont typeface="Arial" panose="020B0604020202020204" pitchFamily="34" charset="0"/>
              <a:buChar char="•"/>
            </a:pPr>
            <a:r>
              <a:rPr lang="en-US" baseline="0" dirty="0" smtClean="0"/>
              <a:t>Cash pay an issue. </a:t>
            </a:r>
            <a:r>
              <a:rPr lang="en-US" sz="2400" dirty="0" smtClean="0">
                <a:latin typeface="Arial" panose="020B0604020202020204" pitchFamily="34" charset="0"/>
                <a:cs typeface="Arial" panose="020B0604020202020204" pitchFamily="34" charset="0"/>
              </a:rPr>
              <a:t>Anonymous</a:t>
            </a:r>
          </a:p>
          <a:p>
            <a:pPr lvl="2">
              <a:buFont typeface="Arial" panose="020B0604020202020204" pitchFamily="34" charset="0"/>
              <a:buChar char="•"/>
            </a:pPr>
            <a:r>
              <a:rPr lang="en-US" sz="2400" dirty="0" smtClean="0">
                <a:latin typeface="Arial" panose="020B0604020202020204" pitchFamily="34" charset="0"/>
                <a:cs typeface="Arial" panose="020B0604020202020204" pitchFamily="34" charset="0"/>
              </a:rPr>
              <a:t>FAX/Call SoonerCare Pharmacy Helpdesk</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10C1A-531C-4949-8D9C-3324C9EEF3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6062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7859F75-4260-4104-9E6E-60C57CE805A9}" type="slidenum">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439070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ea typeface="ＭＳ Ｐゴシック" pitchFamily="34" charset="-128"/>
            </a:endParaRP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47250D7-995D-400D-B3A4-3485129183FA}" type="slidenum">
              <a:rPr kumimoji="0" lang="en-US"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70844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aseline="30000" dirty="0" smtClean="0">
                <a:solidFill>
                  <a:srgbClr val="000000"/>
                </a:solidFill>
                <a:latin typeface="Arial Narrow" pitchFamily="34" charset="0"/>
              </a:rPr>
              <a:t>1</a:t>
            </a:r>
            <a:r>
              <a:rPr lang="en-US" sz="1200" dirty="0" smtClean="0">
                <a:solidFill>
                  <a:srgbClr val="000000"/>
                </a:solidFill>
                <a:latin typeface="Arial Narrow" pitchFamily="34" charset="0"/>
              </a:rPr>
              <a:t> </a:t>
            </a:r>
            <a:r>
              <a:rPr lang="en-US" sz="1200" dirty="0" smtClean="0">
                <a:latin typeface="Arial Narrow" pitchFamily="34" charset="0"/>
              </a:rPr>
              <a:t>Oklahoma State Department of Health, Injury Prevention Service, Fatal Unintentional Poisoning Surveillance</a:t>
            </a:r>
            <a:r>
              <a:rPr lang="en-US" sz="1200" baseline="0" dirty="0" smtClean="0">
                <a:latin typeface="Arial Narrow" pitchFamily="34" charset="0"/>
              </a:rPr>
              <a:t> System </a:t>
            </a:r>
            <a:r>
              <a:rPr lang="en-US" sz="1200" dirty="0" smtClean="0">
                <a:latin typeface="Arial Narrow" pitchFamily="34" charset="0"/>
              </a:rPr>
              <a:t>(Abstracted from Medical Examiner reports)</a:t>
            </a:r>
            <a:r>
              <a:rPr lang="en-US" sz="1200" dirty="0" smtClean="0">
                <a:solidFill>
                  <a:srgbClr val="000000"/>
                </a:solidFill>
                <a:latin typeface="Arial Narrow" pitchFamily="34" charset="0"/>
              </a:rPr>
              <a:t> </a:t>
            </a:r>
          </a:p>
          <a:p>
            <a:r>
              <a:rPr lang="en-US" sz="1200" baseline="30000" dirty="0" smtClean="0">
                <a:solidFill>
                  <a:srgbClr val="000000"/>
                </a:solidFill>
                <a:latin typeface="Arial Narrow" pitchFamily="34" charset="0"/>
              </a:rPr>
              <a:t>2</a:t>
            </a:r>
            <a:r>
              <a:rPr lang="en-US" sz="1200" dirty="0" smtClean="0">
                <a:solidFill>
                  <a:srgbClr val="000000"/>
                </a:solidFill>
                <a:latin typeface="Arial Narrow" pitchFamily="34" charset="0"/>
              </a:rPr>
              <a:t> U.S. Department of Justice, Drug Enforcement Administration, Office of Diversion Control, Automation of Reports and Consolidated Orders System (ARCOS) Reports, Retail Drug Summary Reports by State, Cumulative Distribution Reports (Report 4).</a:t>
            </a:r>
          </a:p>
          <a:p>
            <a:endParaRPr lang="en-US" sz="1200" dirty="0" smtClean="0">
              <a:solidFill>
                <a:srgbClr val="000000"/>
              </a:solidFill>
              <a:latin typeface="Arial Narrow" pitchFamily="34" charset="0"/>
            </a:endParaRPr>
          </a:p>
          <a:p>
            <a:r>
              <a:rPr lang="en-US" sz="1200" dirty="0" smtClean="0">
                <a:solidFill>
                  <a:srgbClr val="000000"/>
                </a:solidFill>
                <a:latin typeface="Arial Narrow" pitchFamily="34" charset="0"/>
              </a:rPr>
              <a:t>Opioid sales per person for</a:t>
            </a:r>
            <a:r>
              <a:rPr lang="en-US" sz="1200" baseline="0" dirty="0" smtClean="0">
                <a:solidFill>
                  <a:srgbClr val="000000"/>
                </a:solidFill>
                <a:latin typeface="Arial Narrow" pitchFamily="34" charset="0"/>
              </a:rPr>
              <a:t> 2000-2006 were calculated by CDC EIS officer Emily </a:t>
            </a:r>
            <a:r>
              <a:rPr lang="en-US" sz="1200" baseline="0" dirty="0" err="1" smtClean="0">
                <a:solidFill>
                  <a:srgbClr val="000000"/>
                </a:solidFill>
                <a:latin typeface="Arial Narrow" pitchFamily="34" charset="0"/>
              </a:rPr>
              <a:t>Piercefield</a:t>
            </a:r>
            <a:r>
              <a:rPr lang="en-US" sz="1200" baseline="0" dirty="0" smtClean="0">
                <a:solidFill>
                  <a:srgbClr val="000000"/>
                </a:solidFill>
                <a:latin typeface="Arial Narrow" pitchFamily="34" charset="0"/>
              </a:rPr>
              <a:t> for a previous publication using the methodology below. </a:t>
            </a:r>
            <a:endParaRPr lang="en-US" sz="1200" dirty="0" smtClean="0">
              <a:solidFill>
                <a:srgbClr val="000000"/>
              </a:solidFill>
              <a:latin typeface="Arial Narrow" pitchFamily="34" charset="0"/>
            </a:endParaRPr>
          </a:p>
          <a:p>
            <a:endParaRPr lang="en-US" dirty="0" smtClean="0"/>
          </a:p>
          <a:p>
            <a:r>
              <a:rPr lang="en-US" dirty="0" smtClean="0"/>
              <a:t>Morphine milligram equivalents for major </a:t>
            </a:r>
            <a:r>
              <a:rPr lang="en-US" dirty="0" err="1" smtClean="0"/>
              <a:t>opioids</a:t>
            </a:r>
            <a:r>
              <a:rPr lang="en-US" dirty="0" smtClean="0"/>
              <a:t> (</a:t>
            </a:r>
            <a:r>
              <a:rPr lang="en-US" sz="1200" b="0" i="0" u="none" strike="noStrike" kern="1200" dirty="0" err="1" smtClean="0">
                <a:solidFill>
                  <a:schemeClr val="tx1"/>
                </a:solidFill>
                <a:latin typeface="+mn-lt"/>
                <a:ea typeface="+mn-ea"/>
                <a:cs typeface="+mn-cs"/>
              </a:rPr>
              <a:t>oxycodone</a:t>
            </a:r>
            <a:r>
              <a:rPr lang="en-US" sz="1200" b="0" i="0" u="none" strike="noStrike" kern="1200" dirty="0" smtClean="0">
                <a:solidFill>
                  <a:schemeClr val="tx1"/>
                </a:solidFill>
                <a:latin typeface="+mn-lt"/>
                <a:ea typeface="+mn-ea"/>
                <a:cs typeface="+mn-cs"/>
              </a:rPr>
              <a:t>, </a:t>
            </a:r>
            <a:r>
              <a:rPr lang="en-US" sz="1200" b="0" i="0" u="none" strike="noStrike" kern="1200" dirty="0" err="1" smtClean="0">
                <a:solidFill>
                  <a:schemeClr val="tx1"/>
                </a:solidFill>
                <a:latin typeface="+mn-lt"/>
                <a:ea typeface="+mn-ea"/>
                <a:cs typeface="+mn-cs"/>
              </a:rPr>
              <a:t>hydromorphone</a:t>
            </a:r>
            <a:r>
              <a:rPr lang="en-US" sz="1200" b="0" i="0" u="none" strike="noStrike" kern="1200" dirty="0" smtClean="0">
                <a:solidFill>
                  <a:schemeClr val="tx1"/>
                </a:solidFill>
                <a:latin typeface="+mn-lt"/>
                <a:ea typeface="+mn-ea"/>
                <a:cs typeface="+mn-cs"/>
              </a:rPr>
              <a:t>,</a:t>
            </a:r>
            <a:r>
              <a:rPr lang="en-US" dirty="0" smtClean="0"/>
              <a:t> </a:t>
            </a:r>
            <a:r>
              <a:rPr lang="en-US" dirty="0" err="1" smtClean="0"/>
              <a:t>h</a:t>
            </a:r>
            <a:r>
              <a:rPr lang="en-US" sz="1200" b="0" i="0" u="none" strike="noStrike" kern="1200" dirty="0" err="1" smtClean="0">
                <a:solidFill>
                  <a:schemeClr val="tx1"/>
                </a:solidFill>
                <a:latin typeface="+mn-lt"/>
                <a:ea typeface="+mn-ea"/>
                <a:cs typeface="+mn-cs"/>
              </a:rPr>
              <a:t>ydrocodone</a:t>
            </a:r>
            <a:r>
              <a:rPr lang="en-US" sz="1200" b="0" i="0" u="none" strike="noStrike" kern="1200" dirty="0" smtClean="0">
                <a:solidFill>
                  <a:schemeClr val="tx1"/>
                </a:solidFill>
                <a:latin typeface="+mn-lt"/>
                <a:ea typeface="+mn-ea"/>
                <a:cs typeface="+mn-cs"/>
              </a:rPr>
              <a:t>,</a:t>
            </a:r>
            <a:r>
              <a:rPr lang="en-US" dirty="0" smtClean="0"/>
              <a:t> </a:t>
            </a:r>
            <a:r>
              <a:rPr lang="en-US" dirty="0" err="1" smtClean="0"/>
              <a:t>m</a:t>
            </a:r>
            <a:r>
              <a:rPr lang="en-US" sz="1200" b="0" i="0" u="none" strike="noStrike" kern="1200" dirty="0" err="1" smtClean="0">
                <a:solidFill>
                  <a:schemeClr val="tx1"/>
                </a:solidFill>
                <a:latin typeface="+mn-lt"/>
                <a:ea typeface="+mn-ea"/>
                <a:cs typeface="+mn-cs"/>
              </a:rPr>
              <a:t>eperidine</a:t>
            </a:r>
            <a:r>
              <a:rPr lang="en-US" sz="1200" b="0" i="0" u="none" strike="noStrike" kern="1200" dirty="0" smtClean="0">
                <a:solidFill>
                  <a:schemeClr val="tx1"/>
                </a:solidFill>
                <a:latin typeface="+mn-lt"/>
                <a:ea typeface="+mn-ea"/>
                <a:cs typeface="+mn-cs"/>
              </a:rPr>
              <a:t>,</a:t>
            </a:r>
            <a:r>
              <a:rPr lang="en-US" dirty="0" smtClean="0"/>
              <a:t> m</a:t>
            </a:r>
            <a:r>
              <a:rPr lang="en-US" sz="1200" b="0" i="0" u="none" strike="noStrike" kern="1200" dirty="0" smtClean="0">
                <a:solidFill>
                  <a:schemeClr val="tx1"/>
                </a:solidFill>
                <a:latin typeface="+mn-lt"/>
                <a:ea typeface="+mn-ea"/>
                <a:cs typeface="+mn-cs"/>
              </a:rPr>
              <a:t>ethadone,</a:t>
            </a:r>
            <a:r>
              <a:rPr lang="en-US" dirty="0" smtClean="0"/>
              <a:t> m</a:t>
            </a:r>
            <a:r>
              <a:rPr lang="en-US" sz="1200" b="0" i="0" u="none" strike="noStrike" kern="1200" dirty="0" smtClean="0">
                <a:solidFill>
                  <a:schemeClr val="tx1"/>
                </a:solidFill>
                <a:latin typeface="+mn-lt"/>
                <a:ea typeface="+mn-ea"/>
                <a:cs typeface="+mn-cs"/>
              </a:rPr>
              <a:t>orphine,</a:t>
            </a:r>
            <a:r>
              <a:rPr lang="en-US" dirty="0" smtClean="0"/>
              <a:t> </a:t>
            </a:r>
            <a:r>
              <a:rPr lang="en-US" dirty="0" err="1" smtClean="0"/>
              <a:t>f</a:t>
            </a:r>
            <a:r>
              <a:rPr lang="en-US" sz="1200" b="0" i="0" u="none" strike="noStrike" kern="1200" dirty="0" err="1" smtClean="0">
                <a:solidFill>
                  <a:schemeClr val="tx1"/>
                </a:solidFill>
                <a:latin typeface="+mn-lt"/>
                <a:ea typeface="+mn-ea"/>
                <a:cs typeface="+mn-cs"/>
              </a:rPr>
              <a:t>entanyl</a:t>
            </a:r>
            <a:r>
              <a:rPr lang="en-US" sz="1200" b="0" i="0" u="none" strike="noStrike" kern="1200" dirty="0" smtClean="0">
                <a:solidFill>
                  <a:schemeClr val="tx1"/>
                </a:solidFill>
                <a:latin typeface="+mn-lt"/>
                <a:ea typeface="+mn-ea"/>
                <a:cs typeface="+mn-cs"/>
              </a:rPr>
              <a:t>,</a:t>
            </a:r>
            <a:r>
              <a:rPr lang="en-US" dirty="0" smtClean="0"/>
              <a:t> c</a:t>
            </a:r>
            <a:r>
              <a:rPr lang="en-US" sz="1200" b="0" i="0" u="none" strike="noStrike" kern="1200" dirty="0" smtClean="0">
                <a:solidFill>
                  <a:schemeClr val="tx1"/>
                </a:solidFill>
                <a:latin typeface="+mn-lt"/>
                <a:ea typeface="+mn-ea"/>
                <a:cs typeface="+mn-cs"/>
              </a:rPr>
              <a:t>odeine) calculated using </a:t>
            </a:r>
            <a:r>
              <a:rPr lang="en-US" dirty="0" smtClean="0"/>
              <a:t>Paulozzi and </a:t>
            </a:r>
            <a:r>
              <a:rPr lang="en-US" dirty="0" err="1" smtClean="0"/>
              <a:t>Budnitz</a:t>
            </a:r>
            <a:r>
              <a:rPr lang="en-US" dirty="0" smtClean="0"/>
              <a:t>, </a:t>
            </a:r>
            <a:r>
              <a:rPr lang="en-US" dirty="0" err="1" smtClean="0"/>
              <a:t>Pharmacoepidemiology</a:t>
            </a:r>
            <a:r>
              <a:rPr lang="en-US" dirty="0" smtClean="0"/>
              <a:t> and Drug Safety, 2006</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75D84-BB9D-4A1B-B0ED-88D33350BD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0716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682BD72-52FE-49E2-A68A-3C161746C93E}" type="datetimeFigureOut">
              <a:rPr lang="en-US" smtClean="0"/>
              <a:pPr/>
              <a:t>1/2/2018</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82BD72-52FE-49E2-A68A-3C161746C93E}" type="datetimeFigureOut">
              <a:rPr lang="en-US" smtClean="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82BD72-52FE-49E2-A68A-3C161746C93E}" type="datetimeFigureOut">
              <a:rPr lang="en-US" smtClean="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pic>
        <p:nvPicPr>
          <p:cNvPr id="7" name="Picture 6" descr="EKG line"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91516" y="-1"/>
            <a:ext cx="5250103" cy="6858001"/>
          </a:xfrm>
          <a:prstGeom prst="rect">
            <a:avLst/>
          </a:prstGeom>
        </p:spPr>
      </p:pic>
      <p:sp>
        <p:nvSpPr>
          <p:cNvPr id="2" name="Title 1"/>
          <p:cNvSpPr>
            <a:spLocks noGrp="1"/>
          </p:cNvSpPr>
          <p:nvPr>
            <p:ph type="ctrTitle"/>
          </p:nvPr>
        </p:nvSpPr>
        <p:spPr>
          <a:xfrm>
            <a:off x="469669" y="1828800"/>
            <a:ext cx="3073631" cy="3177380"/>
          </a:xfrm>
        </p:spPr>
        <p:txBody>
          <a:bodyPr anchor="b">
            <a:normAutofit/>
          </a:bodyPr>
          <a:lstStyle>
            <a:lvl1pPr algn="l">
              <a:lnSpc>
                <a:spcPct val="80000"/>
              </a:lnSpc>
              <a:defRPr sz="405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469669" y="5181600"/>
            <a:ext cx="3073631" cy="685800"/>
          </a:xfrm>
        </p:spPr>
        <p:txBody>
          <a:bodyPr>
            <a:normAutofit/>
          </a:bodyPr>
          <a:lstStyle>
            <a:lvl1pPr marL="0" indent="0" algn="l">
              <a:buNone/>
              <a:defRPr sz="1500" cap="all" baseline="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a:p>
        </p:txBody>
      </p:sp>
    </p:spTree>
    <p:extLst>
      <p:ext uri="{BB962C8B-B14F-4D97-AF65-F5344CB8AC3E}">
        <p14:creationId xmlns:p14="http://schemas.microsoft.com/office/powerpoint/2010/main" val="340472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defTabSz="685800"/>
            <a:fld id="{37CC0096-1860-4642-9CD2-0079EA5E7CD1}" type="datetimeFigureOut">
              <a:rPr lang="en-US" smtClean="0">
                <a:solidFill>
                  <a:prstClr val="black"/>
                </a:solidFill>
              </a:rPr>
              <a:pPr defTabSz="685800"/>
              <a:t>1/2/2018</a:t>
            </a:fld>
            <a:endParaRPr lang="en-US">
              <a:solidFill>
                <a:prstClr val="black"/>
              </a:solidFill>
            </a:endParaRPr>
          </a:p>
        </p:txBody>
      </p:sp>
      <p:sp>
        <p:nvSpPr>
          <p:cNvPr id="5" name="Footer Placeholder 4"/>
          <p:cNvSpPr>
            <a:spLocks noGrp="1"/>
          </p:cNvSpPr>
          <p:nvPr>
            <p:ph type="ftr" sz="quarter" idx="11"/>
          </p:nvPr>
        </p:nvSpPr>
        <p:spPr/>
        <p:txBody>
          <a:bodyPr/>
          <a:lstStyle/>
          <a:p>
            <a:pPr defTabSz="685800"/>
            <a:endParaRPr lang="en-US">
              <a:solidFill>
                <a:prstClr val="black"/>
              </a:solidFill>
            </a:endParaRPr>
          </a:p>
        </p:txBody>
      </p:sp>
      <p:sp>
        <p:nvSpPr>
          <p:cNvPr id="6" name="Slide Number Placeholder 5"/>
          <p:cNvSpPr>
            <a:spLocks noGrp="1"/>
          </p:cNvSpPr>
          <p:nvPr>
            <p:ph type="sldNum" sz="quarter" idx="12"/>
          </p:nvPr>
        </p:nvSpPr>
        <p:spPr/>
        <p:txBody>
          <a:bodyPr/>
          <a:lstStyle/>
          <a:p>
            <a:pPr defTabSz="685800"/>
            <a:fld id="{E31375A4-56A4-47D6-9801-1991572033F7}" type="slidenum">
              <a:rPr lang="en-US" smtClean="0">
                <a:solidFill>
                  <a:prstClr val="black"/>
                </a:solidFill>
              </a:rPr>
              <a:pPr defTabSz="685800"/>
              <a:t>‹#›</a:t>
            </a:fld>
            <a:endParaRPr lang="en-US">
              <a:solidFill>
                <a:prstClr val="black"/>
              </a:solidFill>
            </a:endParaRPr>
          </a:p>
        </p:txBody>
      </p:sp>
    </p:spTree>
    <p:extLst>
      <p:ext uri="{BB962C8B-B14F-4D97-AF65-F5344CB8AC3E}">
        <p14:creationId xmlns:p14="http://schemas.microsoft.com/office/powerpoint/2010/main" val="278808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41414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BF2D2D-5F3F-4F8C-8DB2-B24D09D2B12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E76A6-18CB-4A4E-8CAC-4F1997D3291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93574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1414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414141"/>
                </a:solidFill>
              </a:defRPr>
            </a:lvl1pPr>
            <a:lvl2pPr>
              <a:defRPr>
                <a:solidFill>
                  <a:srgbClr val="414141"/>
                </a:solidFill>
              </a:defRPr>
            </a:lvl2pPr>
            <a:lvl3pPr>
              <a:defRPr>
                <a:solidFill>
                  <a:srgbClr val="414141"/>
                </a:solidFill>
              </a:defRPr>
            </a:lvl3pPr>
            <a:lvl4pPr>
              <a:defRPr>
                <a:solidFill>
                  <a:srgbClr val="414141"/>
                </a:solidFill>
              </a:defRPr>
            </a:lvl4pPr>
            <a:lvl5pPr>
              <a:defRPr>
                <a:solidFill>
                  <a:srgbClr val="41414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BF2D2D-5F3F-4F8C-8DB2-B24D09D2B12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E76A6-18CB-4A4E-8CAC-4F1997D3291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08512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5BF2D2D-5F3F-4F8C-8DB2-B24D09D2B12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FE76A6-18CB-4A4E-8CAC-4F1997D3291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13095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ndara"/>
              <a:ea typeface="+mn-ea"/>
              <a:cs typeface="+mn-cs"/>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ndara"/>
                <a:ea typeface="+mn-ea"/>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617DE8-D88A-483E-B50B-995613AE2FBC}"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1/2/2018</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AA72D83-FF9C-4130-949E-62658FD9BC01}"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Tree>
    <p:extLst>
      <p:ext uri="{BB962C8B-B14F-4D97-AF65-F5344CB8AC3E}">
        <p14:creationId xmlns:p14="http://schemas.microsoft.com/office/powerpoint/2010/main" val="1162375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617DE8-D88A-483E-B50B-995613AE2FBC}"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1/2/2018</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AA72D83-FF9C-4130-949E-62658FD9BC01}"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52670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617DE8-D88A-483E-B50B-995613AE2FBC}"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1/2/2018</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7" name="Slide Number Placehold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AA72D83-FF9C-4130-949E-62658FD9BC01}"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768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82BD72-52FE-49E2-A68A-3C161746C93E}" type="datetimeFigureOut">
              <a:rPr lang="en-US" smtClean="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617DE8-D88A-483E-B50B-995613AE2FBC}" type="datetimeFigureOut">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1/2/2018</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AA72D83-FF9C-4130-949E-62658FD9BC01}" type="slidenum">
              <a:rPr kumimoji="0" lang="en-US" sz="1000" b="0" i="0" u="none" strike="noStrike" kern="1200" cap="none" spc="0" normalizeH="0" baseline="0" noProof="0" smtClean="0">
                <a:ln>
                  <a:noFill/>
                </a:ln>
                <a:solidFill>
                  <a:srgbClr val="073E87"/>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73E87"/>
              </a:solidFill>
              <a:effectLst/>
              <a:uLnTx/>
              <a:uFillTx/>
              <a:latin typeface="Candara"/>
              <a:ea typeface="+mn-ea"/>
              <a:cs typeface="+mn-cs"/>
            </a:endParaRPr>
          </a:p>
        </p:txBody>
      </p:sp>
    </p:spTree>
    <p:extLst>
      <p:ext uri="{BB962C8B-B14F-4D97-AF65-F5344CB8AC3E}">
        <p14:creationId xmlns:p14="http://schemas.microsoft.com/office/powerpoint/2010/main" val="101903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682BD72-52FE-49E2-A68A-3C161746C93E}" type="datetimeFigureOut">
              <a:rPr lang="en-US" smtClean="0"/>
              <a:pPr/>
              <a:t>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82BD72-52FE-49E2-A68A-3C161746C93E}" type="datetimeFigureOut">
              <a:rPr lang="en-US" smtClean="0"/>
              <a:pPr/>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682BD72-52FE-49E2-A68A-3C161746C93E}" type="datetimeFigureOut">
              <a:rPr lang="en-US" smtClean="0"/>
              <a:pPr/>
              <a:t>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682BD72-52FE-49E2-A68A-3C161746C93E}" type="datetimeFigureOut">
              <a:rPr lang="en-US" smtClean="0"/>
              <a:pPr/>
              <a:t>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2BD72-52FE-49E2-A68A-3C161746C93E}" type="datetimeFigureOut">
              <a:rPr lang="en-US" smtClean="0"/>
              <a:pPr/>
              <a:t>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682BD72-52FE-49E2-A68A-3C161746C93E}" type="datetimeFigureOut">
              <a:rPr lang="en-US" smtClean="0"/>
              <a:pPr/>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ACBE66-8ED9-4B74-8D15-E45994761771}"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682BD72-52FE-49E2-A68A-3C161746C93E}" type="datetimeFigureOut">
              <a:rPr lang="en-US" smtClean="0"/>
              <a:pPr/>
              <a:t>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CCACBE66-8ED9-4B74-8D15-E45994761771}"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682BD72-52FE-49E2-A68A-3C161746C93E}" type="datetimeFigureOut">
              <a:rPr lang="en-US" smtClean="0"/>
              <a:pPr/>
              <a:t>1/2/2018</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CACBE66-8ED9-4B74-8D15-E45994761771}"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p:cNvSpPr/>
          <p:nvPr/>
        </p:nvSpPr>
        <p:spPr>
          <a:xfrm>
            <a:off x="1" y="1"/>
            <a:ext cx="9141618"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Placeholder 1"/>
          <p:cNvSpPr>
            <a:spLocks noGrp="1"/>
          </p:cNvSpPr>
          <p:nvPr>
            <p:ph type="title"/>
          </p:nvPr>
        </p:nvSpPr>
        <p:spPr>
          <a:xfrm>
            <a:off x="800100" y="99221"/>
            <a:ext cx="7543800" cy="132556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43000" y="1828800"/>
            <a:ext cx="6858000" cy="4572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800850" y="6481761"/>
            <a:ext cx="800100" cy="239715"/>
          </a:xfrm>
          <a:prstGeom prst="rect">
            <a:avLst/>
          </a:prstGeom>
        </p:spPr>
        <p:txBody>
          <a:bodyPr vert="horz" lIns="91440" tIns="45720" rIns="91440" bIns="45720" rtlCol="0" anchor="ctr"/>
          <a:lstStyle>
            <a:lvl1pPr algn="r">
              <a:defRPr sz="675">
                <a:solidFill>
                  <a:schemeClr val="tx1"/>
                </a:solidFill>
              </a:defRPr>
            </a:lvl1pPr>
          </a:lstStyle>
          <a:p>
            <a:fld id="{37CC0096-1860-4642-9CD2-0079EA5E7CD1}" type="datetimeFigureOut">
              <a:rPr lang="en-US"/>
              <a:pPr/>
              <a:t>1/2/2018</a:t>
            </a:fld>
            <a:endParaRPr/>
          </a:p>
        </p:txBody>
      </p:sp>
      <p:sp>
        <p:nvSpPr>
          <p:cNvPr id="5" name="Footer Placeholder 4"/>
          <p:cNvSpPr>
            <a:spLocks noGrp="1"/>
          </p:cNvSpPr>
          <p:nvPr>
            <p:ph type="ftr" sz="quarter" idx="3"/>
          </p:nvPr>
        </p:nvSpPr>
        <p:spPr>
          <a:xfrm>
            <a:off x="800100" y="6481761"/>
            <a:ext cx="5886450" cy="239715"/>
          </a:xfrm>
          <a:prstGeom prst="rect">
            <a:avLst/>
          </a:prstGeom>
        </p:spPr>
        <p:txBody>
          <a:bodyPr vert="horz" lIns="91440" tIns="45720" rIns="91440" bIns="45720" rtlCol="0" anchor="ctr"/>
          <a:lstStyle>
            <a:lvl1pPr algn="l">
              <a:defRPr sz="675">
                <a:solidFill>
                  <a:schemeClr val="tx1"/>
                </a:solidFill>
              </a:defRPr>
            </a:lvl1pPr>
          </a:lstStyle>
          <a:p>
            <a:endParaRPr/>
          </a:p>
        </p:txBody>
      </p:sp>
      <p:sp>
        <p:nvSpPr>
          <p:cNvPr id="6" name="Slide Number Placeholder 5"/>
          <p:cNvSpPr>
            <a:spLocks noGrp="1"/>
          </p:cNvSpPr>
          <p:nvPr>
            <p:ph type="sldNum" sz="quarter" idx="4"/>
          </p:nvPr>
        </p:nvSpPr>
        <p:spPr>
          <a:xfrm>
            <a:off x="7715250" y="6481761"/>
            <a:ext cx="628650" cy="239715"/>
          </a:xfrm>
          <a:prstGeom prst="rect">
            <a:avLst/>
          </a:prstGeom>
        </p:spPr>
        <p:txBody>
          <a:bodyPr vert="horz" lIns="91440" tIns="45720" rIns="91440" bIns="45720" rtlCol="0" anchor="ctr"/>
          <a:lstStyle>
            <a:lvl1pPr algn="r">
              <a:defRPr sz="675">
                <a:solidFill>
                  <a:schemeClr val="tx1"/>
                </a:solidFill>
              </a:defRPr>
            </a:lvl1pPr>
          </a:lstStyle>
          <a:p>
            <a:fld id="{E31375A4-56A4-47D6-9801-1991572033F7}" type="slidenum">
              <a:rPr/>
              <a:pPr/>
              <a:t>‹#›</a:t>
            </a:fld>
            <a:endParaRPr/>
          </a:p>
        </p:txBody>
      </p:sp>
    </p:spTree>
    <p:extLst>
      <p:ext uri="{BB962C8B-B14F-4D97-AF65-F5344CB8AC3E}">
        <p14:creationId xmlns:p14="http://schemas.microsoft.com/office/powerpoint/2010/main" val="2359611222"/>
      </p:ext>
    </p:extLst>
  </p:cSld>
  <p:clrMap bg1="lt1" tx1="dk1" bg2="lt2" tx2="dk2" accent1="accent1" accent2="accent2" accent3="accent3" accent4="accent4" accent5="accent5" accent6="accent6" hlink="hlink" folHlink="folHlink"/>
  <p:sldLayoutIdLst>
    <p:sldLayoutId id="2147483673" r:id="rId1"/>
    <p:sldLayoutId id="2147483674"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27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F2D2D-5F3F-4F8C-8DB2-B24D09D2B126}" type="datetimeFigureOut">
              <a:rPr lang="en-US" smtClean="0"/>
              <a:t>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E76A6-18CB-4A4E-8CAC-4F1997D32910}" type="slidenum">
              <a:rPr lang="en-US" smtClean="0"/>
              <a:t>‹#›</a:t>
            </a:fld>
            <a:endParaRPr lang="en-US"/>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 y="0"/>
            <a:ext cx="9135557" cy="685800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6" y="0"/>
            <a:ext cx="9135747" cy="6857999"/>
          </a:xfrm>
          <a:prstGeom prst="rect">
            <a:avLst/>
          </a:prstGeom>
        </p:spPr>
      </p:pic>
    </p:spTree>
    <p:extLst>
      <p:ext uri="{BB962C8B-B14F-4D97-AF65-F5344CB8AC3E}">
        <p14:creationId xmlns:p14="http://schemas.microsoft.com/office/powerpoint/2010/main" val="20185770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41414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41414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41414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41414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41414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41414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A617DE8-D88A-483E-B50B-995613AE2FBC}" type="datetimeFigureOut">
              <a:rPr lang="en-US" smtClean="0"/>
              <a:t>1/2/2018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AA72D83-FF9C-4130-949E-62658FD9BC01}"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960101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hyperlink" Target="http://www.nejm.org/toc/nejm/375/25/" TargetMode="Externa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hyperlink" Target="mailto:edmund-braly@OUHSC.edu"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hyperlink" Target="http://www.okhca.org/painmanagement" TargetMode="Externa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hyperlink" Target="https://www.youtube.com/watch?v=ZVgvO2r7FTM0East%20Tennessee%20Children's%20Hospital%20NICU.mp4" TargetMode="Externa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8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5.xml.rels><?xml version="1.0" encoding="UTF-8" standalone="yes"?>
<Relationships xmlns="http://schemas.openxmlformats.org/package/2006/relationships"><Relationship Id="rId2" Type="http://schemas.openxmlformats.org/officeDocument/2006/relationships/hyperlink" Target="https://www.youtube.com/watch?v=6O2GPHhxj8A" TargetMode="Externa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xml"/><Relationship Id="rId1" Type="http://schemas.openxmlformats.org/officeDocument/2006/relationships/tags" Target="../tags/tag6.xml"/><Relationship Id="rId5" Type="http://schemas.openxmlformats.org/officeDocument/2006/relationships/image" Target="../media/image29.png"/><Relationship Id="rId4" Type="http://schemas.openxmlformats.org/officeDocument/2006/relationships/image" Target="../media/image2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 Pain Management Perspective  </a:t>
            </a:r>
            <a:endParaRPr lang="en-US" dirty="0"/>
          </a:p>
        </p:txBody>
      </p:sp>
      <p:sp>
        <p:nvSpPr>
          <p:cNvPr id="3" name="Subtitle 2"/>
          <p:cNvSpPr>
            <a:spLocks noGrp="1"/>
          </p:cNvSpPr>
          <p:nvPr>
            <p:ph type="subTitle" idx="1"/>
          </p:nvPr>
        </p:nvSpPr>
        <p:spPr/>
        <p:txBody>
          <a:bodyPr>
            <a:normAutofit fontScale="92500" lnSpcReduction="20000"/>
          </a:bodyPr>
          <a:lstStyle/>
          <a:p>
            <a:endParaRPr lang="en-US" dirty="0" smtClean="0"/>
          </a:p>
          <a:p>
            <a:r>
              <a:rPr lang="en-US" sz="3000" dirty="0" smtClean="0"/>
              <a:t>C. Scott Anthony, D.O.</a:t>
            </a:r>
          </a:p>
          <a:p>
            <a:endParaRPr lang="en-US" sz="3000" dirty="0" smtClean="0"/>
          </a:p>
          <a:p>
            <a:r>
              <a:rPr lang="en-US" sz="3000" dirty="0" smtClean="0"/>
              <a:t>Pain Management of Tulsa</a:t>
            </a:r>
            <a:endParaRPr lang="en-US" sz="3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CDC Emphasis:  First Line Approach</a:t>
            </a:r>
            <a:endParaRPr lang="en-US" dirty="0"/>
          </a:p>
        </p:txBody>
      </p:sp>
      <p:sp>
        <p:nvSpPr>
          <p:cNvPr id="3" name="Content Placeholder 2"/>
          <p:cNvSpPr>
            <a:spLocks noGrp="1"/>
          </p:cNvSpPr>
          <p:nvPr>
            <p:ph idx="1"/>
          </p:nvPr>
        </p:nvSpPr>
        <p:spPr/>
        <p:txBody>
          <a:bodyPr/>
          <a:lstStyle/>
          <a:p>
            <a:r>
              <a:rPr lang="en-US" dirty="0" smtClean="0"/>
              <a:t>Non-pharmacological approach</a:t>
            </a:r>
          </a:p>
          <a:p>
            <a:r>
              <a:rPr lang="en-US" dirty="0" smtClean="0"/>
              <a:t>Non-opioid approach</a:t>
            </a:r>
          </a:p>
          <a:p>
            <a:r>
              <a:rPr lang="en-US" dirty="0" smtClean="0"/>
              <a:t>Emphasis on</a:t>
            </a:r>
          </a:p>
          <a:p>
            <a:pPr lvl="1"/>
            <a:r>
              <a:rPr lang="en-US" dirty="0" smtClean="0"/>
              <a:t>Behavioral therapies</a:t>
            </a:r>
          </a:p>
          <a:p>
            <a:pPr lvl="1"/>
            <a:r>
              <a:rPr lang="en-US" dirty="0" smtClean="0"/>
              <a:t>Functional therapies</a:t>
            </a:r>
          </a:p>
          <a:p>
            <a:pPr lvl="1"/>
            <a:r>
              <a:rPr lang="en-US" dirty="0" smtClean="0"/>
              <a:t>Adjunctive medications</a:t>
            </a:r>
          </a:p>
          <a:p>
            <a:pPr lvl="1"/>
            <a:r>
              <a:rPr lang="en-US" dirty="0" smtClean="0"/>
              <a:t>Patient and provider expectation</a:t>
            </a:r>
          </a:p>
          <a:p>
            <a:pPr lvl="1"/>
            <a:r>
              <a:rPr lang="en-US" dirty="0" smtClean="0"/>
              <a:t>Opioids are a “last resort” option</a:t>
            </a:r>
          </a:p>
          <a:p>
            <a:pPr marL="393192" lvl="1" indent="0">
              <a:buNone/>
            </a:pPr>
            <a:endParaRPr lang="en-US" dirty="0" smtClean="0"/>
          </a:p>
          <a:p>
            <a:pPr marL="393192" lvl="1" indent="0">
              <a:buNone/>
            </a:pPr>
            <a:endParaRPr lang="en-US" dirty="0" smtClean="0"/>
          </a:p>
          <a:p>
            <a:pPr marL="0" indent="0" algn="r">
              <a:spcAft>
                <a:spcPts val="600"/>
              </a:spcAft>
              <a:buNone/>
            </a:pPr>
            <a:endParaRPr lang="en-US" dirty="0"/>
          </a:p>
        </p:txBody>
      </p:sp>
    </p:spTree>
    <p:extLst>
      <p:ext uri="{BB962C8B-B14F-4D97-AF65-F5344CB8AC3E}">
        <p14:creationId xmlns:p14="http://schemas.microsoft.com/office/powerpoint/2010/main" val="258259407"/>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685800"/>
            <a:ext cx="8229600" cy="1143000"/>
          </a:xfrm>
        </p:spPr>
        <p:txBody>
          <a:bodyPr>
            <a:normAutofit fontScale="90000"/>
          </a:bodyPr>
          <a:lstStyle/>
          <a:p>
            <a:r>
              <a:rPr lang="en-US" altLang="en-US" b="1" smtClean="0">
                <a:latin typeface="Arial" pitchFamily="34" charset="0"/>
                <a:ea typeface="ＭＳ Ｐゴシック" pitchFamily="34" charset="-128"/>
              </a:rPr>
              <a:t>Pregnant Women in Treatment Getting OAT</a:t>
            </a:r>
          </a:p>
        </p:txBody>
      </p:sp>
      <p:graphicFrame>
        <p:nvGraphicFramePr>
          <p:cNvPr id="4" name="Chart 3"/>
          <p:cNvGraphicFramePr>
            <a:graphicFrameLocks/>
          </p:cNvGraphicFramePr>
          <p:nvPr/>
        </p:nvGraphicFramePr>
        <p:xfrm>
          <a:off x="838200" y="1840675"/>
          <a:ext cx="7578802" cy="4054653"/>
        </p:xfrm>
        <a:graphic>
          <a:graphicData uri="http://schemas.openxmlformats.org/drawingml/2006/chart">
            <c:chart xmlns:c="http://schemas.openxmlformats.org/drawingml/2006/chart" xmlns:r="http://schemas.openxmlformats.org/officeDocument/2006/relationships" r:id="rId2"/>
          </a:graphicData>
        </a:graphic>
      </p:graphicFrame>
      <p:sp>
        <p:nvSpPr>
          <p:cNvPr id="48132" name="TextBox 4"/>
          <p:cNvSpPr txBox="1">
            <a:spLocks noChangeArrowheads="1"/>
          </p:cNvSpPr>
          <p:nvPr/>
        </p:nvSpPr>
        <p:spPr bwMode="auto">
          <a:xfrm>
            <a:off x="457200" y="5562600"/>
            <a:ext cx="8458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Analysis of the Substance Abuse and Mental Health Administration</a:t>
            </a:r>
            <a:r>
              <a:rPr kumimoji="0" lang="ja-JP"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a:t>
            </a:r>
            <a:r>
              <a:rPr kumimoji="0" lang="en-US" altLang="ja-JP"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s Treatment Episode Discharge Dataset. Sample: Pregnant women treated for opioid use disorder in FL, KY, MA, MI, MO, NY, NC, TN, WA, WV; 2013.</a:t>
            </a:r>
            <a:endPar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50434025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68313" y="533400"/>
            <a:ext cx="8229600" cy="1143000"/>
          </a:xfrm>
        </p:spPr>
        <p:txBody>
          <a:bodyPr>
            <a:normAutofit fontScale="90000"/>
          </a:bodyPr>
          <a:lstStyle/>
          <a:p>
            <a:r>
              <a:rPr lang="en-US" altLang="en-US" sz="4300" b="1" dirty="0" smtClean="0">
                <a:latin typeface="Arial" pitchFamily="34" charset="0"/>
                <a:ea typeface="ＭＳ Ｐゴシック" pitchFamily="34" charset="-128"/>
              </a:rPr>
              <a:t>Hospital Variability and Standardized Care</a:t>
            </a:r>
          </a:p>
        </p:txBody>
      </p:sp>
      <p:sp>
        <p:nvSpPr>
          <p:cNvPr id="137218" name="Content Placeholder 2"/>
          <p:cNvSpPr>
            <a:spLocks noGrp="1"/>
          </p:cNvSpPr>
          <p:nvPr>
            <p:ph idx="1"/>
          </p:nvPr>
        </p:nvSpPr>
        <p:spPr>
          <a:xfrm>
            <a:off x="542925" y="2244066"/>
            <a:ext cx="8229600" cy="3535363"/>
          </a:xfrm>
        </p:spPr>
        <p:txBody>
          <a:bodyPr>
            <a:normAutofit fontScale="92500" lnSpcReduction="10000"/>
          </a:bodyPr>
          <a:lstStyle/>
          <a:p>
            <a:r>
              <a:rPr lang="en-US" altLang="en-US" sz="2400" dirty="0" smtClean="0">
                <a:latin typeface="Arial" pitchFamily="34" charset="0"/>
                <a:ea typeface="ＭＳ Ｐゴシック" pitchFamily="34" charset="-128"/>
              </a:rPr>
              <a:t>There remain significant inter and intra-hospital variation in treatment and outcomes for NAS</a:t>
            </a:r>
          </a:p>
          <a:p>
            <a:r>
              <a:rPr lang="en-US" altLang="en-US" sz="2400" dirty="0" smtClean="0">
                <a:latin typeface="Arial" pitchFamily="34" charset="0"/>
                <a:ea typeface="ＭＳ Ｐゴシック" pitchFamily="34" charset="-128"/>
              </a:rPr>
              <a:t>Recent study of US children’s hospitals:</a:t>
            </a:r>
          </a:p>
          <a:p>
            <a:pPr lvl="1"/>
            <a:r>
              <a:rPr lang="en-US" altLang="en-US" sz="2000" dirty="0" smtClean="0">
                <a:latin typeface="Arial" pitchFamily="34" charset="0"/>
                <a:ea typeface="ＭＳ Ｐゴシック" pitchFamily="34" charset="-128"/>
              </a:rPr>
              <a:t>Only 5/14 used the same pharmacotherapy &gt;80% of the time</a:t>
            </a:r>
          </a:p>
          <a:p>
            <a:pPr lvl="1"/>
            <a:r>
              <a:rPr lang="en-US" altLang="en-US" sz="2000" dirty="0" smtClean="0">
                <a:latin typeface="Arial" pitchFamily="34" charset="0"/>
                <a:ea typeface="ＭＳ Ｐゴシック" pitchFamily="34" charset="-128"/>
              </a:rPr>
              <a:t>Two-fold differences in risk-adjusted length of stay</a:t>
            </a:r>
          </a:p>
          <a:p>
            <a:r>
              <a:rPr lang="en-US" altLang="en-US" sz="2400" dirty="0" smtClean="0">
                <a:latin typeface="Arial" pitchFamily="34" charset="0"/>
                <a:ea typeface="ＭＳ Ｐゴシック" pitchFamily="34" charset="-128"/>
              </a:rPr>
              <a:t>Large international quality improvement collaborative of 199 hospitals</a:t>
            </a:r>
          </a:p>
          <a:p>
            <a:pPr lvl="1"/>
            <a:r>
              <a:rPr lang="en-US" altLang="en-US" sz="2000" dirty="0" smtClean="0">
                <a:latin typeface="Arial" pitchFamily="34" charset="0"/>
                <a:ea typeface="ＭＳ Ｐゴシック" pitchFamily="34" charset="-128"/>
              </a:rPr>
              <a:t>44.8% had a policy to standardize scoring</a:t>
            </a:r>
          </a:p>
          <a:p>
            <a:pPr lvl="1"/>
            <a:r>
              <a:rPr lang="en-US" altLang="en-US" sz="2000" dirty="0" smtClean="0">
                <a:latin typeface="Arial" pitchFamily="34" charset="0"/>
                <a:ea typeface="ＭＳ Ｐゴシック" pitchFamily="34" charset="-128"/>
              </a:rPr>
              <a:t>48.6% had a policy on breastfeeding a substance-exposed infant</a:t>
            </a:r>
          </a:p>
          <a:p>
            <a:pPr lvl="1"/>
            <a:r>
              <a:rPr lang="en-US" altLang="en-US" sz="2000" dirty="0" smtClean="0">
                <a:latin typeface="Arial" pitchFamily="34" charset="0"/>
                <a:ea typeface="ＭＳ Ｐゴシック" pitchFamily="34" charset="-128"/>
              </a:rPr>
              <a:t>68.0% had a policy on pharmacologic treatment of NAS</a:t>
            </a:r>
          </a:p>
          <a:p>
            <a:endParaRPr lang="en-US" altLang="en-US" sz="2400" dirty="0" smtClean="0">
              <a:latin typeface="Arial" pitchFamily="34" charset="0"/>
              <a:ea typeface="ＭＳ Ｐゴシック" pitchFamily="34" charset="-128"/>
            </a:endParaRPr>
          </a:p>
          <a:p>
            <a:endParaRPr lang="en-US" altLang="en-US" sz="2400" dirty="0" smtClean="0">
              <a:latin typeface="Arial" pitchFamily="34" charset="0"/>
              <a:ea typeface="ＭＳ Ｐゴシック" pitchFamily="34" charset="-128"/>
            </a:endParaRPr>
          </a:p>
        </p:txBody>
      </p:sp>
      <p:sp>
        <p:nvSpPr>
          <p:cNvPr id="75780" name="TextBox 3"/>
          <p:cNvSpPr txBox="1">
            <a:spLocks noChangeArrowheads="1"/>
          </p:cNvSpPr>
          <p:nvPr/>
        </p:nvSpPr>
        <p:spPr bwMode="auto">
          <a:xfrm>
            <a:off x="342900" y="5867400"/>
            <a:ext cx="8629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Patrick SW, Kaplan HC, Passarella M, Davis MM, </a:t>
            </a:r>
            <a:r>
              <a:rPr kumimoji="0" lang="en-US" altLang="en-US" sz="1000" b="0"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mn-cs"/>
              </a:rPr>
              <a:t>Lorch</a:t>
            </a:r>
            <a:r>
              <a:rPr kumimoji="0" lang="en-US" altLang="en-US" sz="10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 SA. Variation in treatment of neonatal abstinence syndrome in US Children's Hospitals, 2004-2011. J</a:t>
            </a:r>
            <a:r>
              <a:rPr kumimoji="0" lang="en-US" altLang="en-US" sz="1000" b="0"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 </a:t>
            </a:r>
            <a:r>
              <a:rPr kumimoji="0" lang="en-US" altLang="en-US" sz="1000" b="0" i="1"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mn-cs"/>
              </a:rPr>
              <a:t>Perinatol</a:t>
            </a:r>
            <a:r>
              <a:rPr kumimoji="0" lang="en-US" altLang="en-US" sz="10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 2014.</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Patrick SW, Schumacher RE, </a:t>
            </a:r>
            <a:r>
              <a:rPr kumimoji="0" lang="en-US" altLang="en-US" sz="1000" b="0"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mn-cs"/>
              </a:rPr>
              <a:t>Horbar</a:t>
            </a:r>
            <a:r>
              <a:rPr kumimoji="0" lang="en-US" altLang="en-US" sz="10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 JD, et al. Improving Care for Neonatal Abstinence Syndrome. </a:t>
            </a:r>
            <a:r>
              <a:rPr kumimoji="0" lang="en-US" altLang="en-US" sz="1000" b="0" i="1"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Pediatrics. </a:t>
            </a:r>
            <a:r>
              <a:rPr kumimoji="0" lang="en-US" altLang="en-US" sz="10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rPr>
              <a:t>2016;137(5).</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0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587596896"/>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21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721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7218">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721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72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60375" y="457200"/>
            <a:ext cx="8229600" cy="1143000"/>
          </a:xfrm>
        </p:spPr>
        <p:txBody>
          <a:bodyPr/>
          <a:lstStyle/>
          <a:p>
            <a:r>
              <a:rPr lang="en-US" altLang="en-US" b="1" smtClean="0">
                <a:latin typeface="Arial" pitchFamily="34" charset="0"/>
                <a:ea typeface="ＭＳ Ｐゴシック" pitchFamily="34" charset="-128"/>
              </a:rPr>
              <a:t>Rooming In</a:t>
            </a:r>
          </a:p>
        </p:txBody>
      </p:sp>
      <p:sp>
        <p:nvSpPr>
          <p:cNvPr id="79875" name="Content Placeholder 2"/>
          <p:cNvSpPr>
            <a:spLocks noGrp="1"/>
          </p:cNvSpPr>
          <p:nvPr>
            <p:ph idx="1"/>
          </p:nvPr>
        </p:nvSpPr>
        <p:spPr>
          <a:xfrm>
            <a:off x="457200" y="2133600"/>
            <a:ext cx="8229600" cy="3916363"/>
          </a:xfrm>
        </p:spPr>
        <p:txBody>
          <a:bodyPr/>
          <a:lstStyle/>
          <a:p>
            <a:r>
              <a:rPr lang="en-US" altLang="en-US" dirty="0" smtClean="0">
                <a:latin typeface="Arial" pitchFamily="34" charset="0"/>
                <a:ea typeface="ＭＳ Ｐゴシック" pitchFamily="34" charset="-128"/>
              </a:rPr>
              <a:t>Rooming in to create an environment where moms/babies can stay together when possible</a:t>
            </a:r>
          </a:p>
          <a:p>
            <a:r>
              <a:rPr lang="en-US" altLang="en-US" dirty="0" smtClean="0">
                <a:latin typeface="Arial" pitchFamily="34" charset="0"/>
                <a:ea typeface="ＭＳ Ｐゴシック" pitchFamily="34" charset="-128"/>
              </a:rPr>
              <a:t>Culture differences between NICU, newborn nursery, and general inpatient wards?</a:t>
            </a:r>
          </a:p>
          <a:p>
            <a:r>
              <a:rPr lang="en-US" altLang="en-US" dirty="0" smtClean="0">
                <a:latin typeface="Arial" pitchFamily="34" charset="0"/>
                <a:ea typeface="ＭＳ Ｐゴシック" pitchFamily="34" charset="-128"/>
              </a:rPr>
              <a:t>Environment in NICU helpful during NAS?</a:t>
            </a:r>
          </a:p>
          <a:p>
            <a:pPr lvl="1"/>
            <a:r>
              <a:rPr lang="en-US" altLang="en-US" dirty="0" smtClean="0">
                <a:latin typeface="Arial" pitchFamily="34" charset="0"/>
                <a:ea typeface="ＭＳ Ｐゴシック" pitchFamily="34" charset="-128"/>
              </a:rPr>
              <a:t>Open bay?</a:t>
            </a:r>
          </a:p>
          <a:p>
            <a:pPr lvl="1"/>
            <a:r>
              <a:rPr lang="en-US" altLang="en-US" dirty="0" smtClean="0">
                <a:latin typeface="Arial" pitchFamily="34" charset="0"/>
                <a:ea typeface="ＭＳ Ｐゴシック" pitchFamily="34" charset="-128"/>
              </a:rPr>
              <a:t>Lighting (e.g. bright?)</a:t>
            </a:r>
          </a:p>
          <a:p>
            <a:pPr lvl="1"/>
            <a:r>
              <a:rPr lang="en-US" altLang="en-US" dirty="0" smtClean="0">
                <a:latin typeface="Arial" pitchFamily="34" charset="0"/>
                <a:ea typeface="ＭＳ Ｐゴシック" pitchFamily="34" charset="-128"/>
              </a:rPr>
              <a:t>Noise level (e.g. loud, overstimulating?)</a:t>
            </a:r>
          </a:p>
        </p:txBody>
      </p:sp>
    </p:spTree>
    <p:extLst>
      <p:ext uri="{BB962C8B-B14F-4D97-AF65-F5344CB8AC3E}">
        <p14:creationId xmlns:p14="http://schemas.microsoft.com/office/powerpoint/2010/main" val="5476773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65138" y="381000"/>
            <a:ext cx="8229600" cy="1143000"/>
          </a:xfrm>
        </p:spPr>
        <p:txBody>
          <a:bodyPr/>
          <a:lstStyle/>
          <a:p>
            <a:r>
              <a:rPr lang="en-US" altLang="en-US" b="1" smtClean="0">
                <a:latin typeface="Arial" pitchFamily="34" charset="0"/>
                <a:ea typeface="ＭＳ Ｐゴシック" pitchFamily="34" charset="-128"/>
              </a:rPr>
              <a:t>Breastfeeding</a:t>
            </a:r>
          </a:p>
        </p:txBody>
      </p:sp>
      <p:sp>
        <p:nvSpPr>
          <p:cNvPr id="117762" name="Content Placeholder 2"/>
          <p:cNvSpPr>
            <a:spLocks noGrp="1"/>
          </p:cNvSpPr>
          <p:nvPr>
            <p:ph idx="1"/>
          </p:nvPr>
        </p:nvSpPr>
        <p:spPr>
          <a:xfrm>
            <a:off x="457200" y="1752600"/>
            <a:ext cx="8229600" cy="4221163"/>
          </a:xfrm>
        </p:spPr>
        <p:txBody>
          <a:bodyPr>
            <a:normAutofit fontScale="92500"/>
          </a:bodyPr>
          <a:lstStyle/>
          <a:p>
            <a:r>
              <a:rPr lang="en-US" altLang="en-US" sz="2800" dirty="0" smtClean="0">
                <a:latin typeface="Arial" pitchFamily="34" charset="0"/>
                <a:ea typeface="ＭＳ Ｐゴシック" pitchFamily="34" charset="-128"/>
              </a:rPr>
              <a:t>Breastfeeding safe and effective</a:t>
            </a:r>
          </a:p>
          <a:p>
            <a:pPr lvl="1"/>
            <a:r>
              <a:rPr lang="en-US" altLang="en-US" sz="2400" dirty="0" smtClean="0">
                <a:latin typeface="Arial" pitchFamily="34" charset="0"/>
                <a:ea typeface="ＭＳ Ｐゴシック" pitchFamily="34" charset="-128"/>
              </a:rPr>
              <a:t>Promotes bonding</a:t>
            </a:r>
          </a:p>
          <a:p>
            <a:pPr lvl="1"/>
            <a:r>
              <a:rPr lang="en-US" altLang="en-US" sz="2400" dirty="0" smtClean="0">
                <a:latin typeface="Arial" pitchFamily="34" charset="0"/>
                <a:ea typeface="ＭＳ Ｐゴシック" pitchFamily="34" charset="-128"/>
              </a:rPr>
              <a:t>Very little OAT medications in breastmilk</a:t>
            </a:r>
          </a:p>
          <a:p>
            <a:pPr lvl="2"/>
            <a:r>
              <a:rPr lang="en-US" altLang="en-US" dirty="0" smtClean="0">
                <a:latin typeface="Arial" pitchFamily="34" charset="0"/>
                <a:ea typeface="ＭＳ Ｐゴシック" pitchFamily="34" charset="-128"/>
              </a:rPr>
              <a:t>Recent </a:t>
            </a:r>
            <a:r>
              <a:rPr lang="en-US" altLang="en-US" dirty="0" err="1" smtClean="0">
                <a:latin typeface="Arial" pitchFamily="34" charset="0"/>
                <a:ea typeface="ＭＳ Ｐゴシック" pitchFamily="34" charset="-128"/>
              </a:rPr>
              <a:t>blackbox</a:t>
            </a:r>
            <a:r>
              <a:rPr lang="en-US" altLang="en-US" dirty="0" smtClean="0">
                <a:latin typeface="Arial" pitchFamily="34" charset="0"/>
                <a:ea typeface="ＭＳ Ｐゴシック" pitchFamily="34" charset="-128"/>
              </a:rPr>
              <a:t> warning for codeine, tramadol</a:t>
            </a:r>
          </a:p>
          <a:p>
            <a:pPr lvl="1"/>
            <a:r>
              <a:rPr lang="en-US" altLang="en-US" sz="2400" dirty="0" smtClean="0">
                <a:latin typeface="Arial" pitchFamily="34" charset="0"/>
                <a:ea typeface="ＭＳ Ｐゴシック" pitchFamily="34" charset="-128"/>
              </a:rPr>
              <a:t>Reduces LOS for NAS</a:t>
            </a:r>
          </a:p>
          <a:p>
            <a:pPr lvl="1"/>
            <a:r>
              <a:rPr lang="en-US" altLang="en-US" sz="2400" dirty="0" smtClean="0">
                <a:latin typeface="Arial" pitchFamily="34" charset="0"/>
                <a:ea typeface="ＭＳ Ｐゴシック" pitchFamily="34" charset="-128"/>
              </a:rPr>
              <a:t>Clear exclusion </a:t>
            </a:r>
            <a:r>
              <a:rPr lang="mr-IN" altLang="en-US" sz="2400" dirty="0" smtClean="0">
                <a:latin typeface="Arial" pitchFamily="34" charset="0"/>
                <a:ea typeface="ＭＳ Ｐゴシック" pitchFamily="34" charset="-128"/>
              </a:rPr>
              <a:t>–</a:t>
            </a:r>
            <a:r>
              <a:rPr lang="en-US" altLang="en-US" sz="2400" dirty="0" smtClean="0">
                <a:latin typeface="Arial" pitchFamily="34" charset="0"/>
                <a:ea typeface="ＭＳ Ｐゴシック" pitchFamily="34" charset="-128"/>
              </a:rPr>
              <a:t> HIV, HCV with cracked/bleeding nipples</a:t>
            </a:r>
          </a:p>
          <a:p>
            <a:r>
              <a:rPr lang="en-US" altLang="en-US" sz="2800" dirty="0" smtClean="0">
                <a:latin typeface="Arial" pitchFamily="34" charset="0"/>
                <a:ea typeface="ＭＳ Ｐゴシック" pitchFamily="34" charset="-128"/>
              </a:rPr>
              <a:t>Academy of Breastfeeding Medicine</a:t>
            </a:r>
          </a:p>
          <a:p>
            <a:pPr lvl="1"/>
            <a:r>
              <a:rPr lang="en-US" altLang="en-US" sz="2400" dirty="0" smtClean="0">
                <a:latin typeface="Arial" pitchFamily="34" charset="0"/>
                <a:ea typeface="ＭＳ Ｐゴシック" pitchFamily="34" charset="-128"/>
              </a:rPr>
              <a:t>Appropriate: &gt;90 days in treatment</a:t>
            </a:r>
          </a:p>
          <a:p>
            <a:pPr lvl="1"/>
            <a:r>
              <a:rPr lang="en-US" altLang="en-US" sz="2400" dirty="0" smtClean="0">
                <a:latin typeface="Arial" pitchFamily="34" charset="0"/>
                <a:ea typeface="ＭＳ Ｐゴシック" pitchFamily="34" charset="-128"/>
              </a:rPr>
              <a:t>Inappropriate: Active illicit use</a:t>
            </a:r>
          </a:p>
          <a:p>
            <a:pPr lvl="1"/>
            <a:r>
              <a:rPr lang="en-US" altLang="en-US" sz="2400" dirty="0" smtClean="0">
                <a:latin typeface="Arial" pitchFamily="34" charset="0"/>
                <a:ea typeface="ＭＳ Ｐゴシック" pitchFamily="34" charset="-128"/>
              </a:rPr>
              <a:t>Maybe: &gt;30 days in treatment</a:t>
            </a:r>
          </a:p>
          <a:p>
            <a:pPr lvl="1"/>
            <a:endParaRPr lang="en-US" altLang="en-US" dirty="0" smtClean="0">
              <a:latin typeface="Arial" pitchFamily="34" charset="0"/>
              <a:ea typeface="ＭＳ Ｐゴシック" pitchFamily="34" charset="-128"/>
            </a:endParaRPr>
          </a:p>
        </p:txBody>
      </p:sp>
      <p:sp>
        <p:nvSpPr>
          <p:cNvPr id="2" name="TextBox 1"/>
          <p:cNvSpPr txBox="1"/>
          <p:nvPr/>
        </p:nvSpPr>
        <p:spPr>
          <a:xfrm>
            <a:off x="521856" y="6444734"/>
            <a:ext cx="410240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ndara"/>
                <a:ea typeface="+mn-ea"/>
                <a:cs typeface="+mn-cs"/>
              </a:rPr>
              <a:t>Source:  Stephen W. Patrick, MD, MPH, MS, Vanderbilt University Medical Center</a:t>
            </a:r>
            <a:endParaRPr kumimoji="0" lang="en-US" sz="900" b="0" i="0" u="none" strike="noStrike" kern="1200" cap="none" spc="0" normalizeH="0" baseline="0" noProof="0" dirty="0">
              <a:ln>
                <a:noFill/>
              </a:ln>
              <a:solidFill>
                <a:prstClr val="black"/>
              </a:solidFill>
              <a:effectLst/>
              <a:uLnTx/>
              <a:uFillTx/>
              <a:latin typeface="Candara"/>
              <a:ea typeface="+mn-ea"/>
              <a:cs typeface="+mn-cs"/>
            </a:endParaRPr>
          </a:p>
        </p:txBody>
      </p:sp>
    </p:spTree>
    <p:extLst>
      <p:ext uri="{BB962C8B-B14F-4D97-AF65-F5344CB8AC3E}">
        <p14:creationId xmlns:p14="http://schemas.microsoft.com/office/powerpoint/2010/main" val="235202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76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76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776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776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7762">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7762">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7762">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7762">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77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09800"/>
            <a:ext cx="7408333" cy="3916363"/>
          </a:xfrm>
        </p:spPr>
        <p:txBody>
          <a:bodyPr>
            <a:normAutofit fontScale="92500" lnSpcReduction="10000"/>
          </a:bodyPr>
          <a:lstStyle/>
          <a:p>
            <a:r>
              <a:rPr lang="en-US" dirty="0" smtClean="0"/>
              <a:t>Standardized protocols for treatment</a:t>
            </a:r>
          </a:p>
          <a:p>
            <a:r>
              <a:rPr lang="en-US" dirty="0" smtClean="0"/>
              <a:t>Collaborative, multidisciplinary, nonjudgmental care based on needs of infant-mother dyad</a:t>
            </a:r>
          </a:p>
          <a:p>
            <a:r>
              <a:rPr lang="en-US" dirty="0" smtClean="0"/>
              <a:t>Pharmacologic treatment as indicated</a:t>
            </a:r>
          </a:p>
          <a:p>
            <a:r>
              <a:rPr lang="en-US" dirty="0" smtClean="0"/>
              <a:t>Rooming in and breastfeeding support unless medically indicated otherwise</a:t>
            </a:r>
          </a:p>
          <a:p>
            <a:r>
              <a:rPr lang="en-US" dirty="0" smtClean="0"/>
              <a:t>Gentle, soothing environment with minimal stimulation to calm and soothe infant</a:t>
            </a:r>
          </a:p>
          <a:p>
            <a:r>
              <a:rPr lang="en-US" dirty="0" smtClean="0"/>
              <a:t>Adequate nutrition to minimize weight loss</a:t>
            </a:r>
          </a:p>
          <a:p>
            <a:r>
              <a:rPr lang="en-US" dirty="0" smtClean="0"/>
              <a:t>Medical follow-up care and social services following discharge</a:t>
            </a:r>
          </a:p>
          <a:p>
            <a:pPr marL="0" indent="0">
              <a:buNone/>
            </a:pPr>
            <a:endParaRPr lang="en-US" dirty="0"/>
          </a:p>
        </p:txBody>
      </p:sp>
      <p:sp>
        <p:nvSpPr>
          <p:cNvPr id="3" name="Title 2"/>
          <p:cNvSpPr>
            <a:spLocks noGrp="1"/>
          </p:cNvSpPr>
          <p:nvPr>
            <p:ph type="title"/>
          </p:nvPr>
        </p:nvSpPr>
        <p:spPr/>
        <p:txBody>
          <a:bodyPr>
            <a:normAutofit/>
          </a:bodyPr>
          <a:lstStyle/>
          <a:p>
            <a:r>
              <a:rPr lang="en-US" sz="4800" b="1" dirty="0" smtClean="0"/>
              <a:t>Recommendations</a:t>
            </a:r>
            <a:endParaRPr lang="en-US" sz="4800" b="1" dirty="0"/>
          </a:p>
        </p:txBody>
      </p:sp>
      <p:sp>
        <p:nvSpPr>
          <p:cNvPr id="4" name="TextBox 3"/>
          <p:cNvSpPr txBox="1"/>
          <p:nvPr/>
        </p:nvSpPr>
        <p:spPr>
          <a:xfrm>
            <a:off x="491837" y="6020076"/>
            <a:ext cx="7772400"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Candara"/>
                <a:ea typeface="+mn-ea"/>
                <a:cs typeface="+mn-cs"/>
              </a:rPr>
              <a:t>Source:  Neonatal </a:t>
            </a:r>
            <a:r>
              <a:rPr kumimoji="0" lang="en-US" sz="1000" b="0" i="0" u="none" strike="noStrike" kern="1200" cap="none" spc="0" normalizeH="0" baseline="0" noProof="0" dirty="0">
                <a:ln>
                  <a:noFill/>
                </a:ln>
                <a:solidFill>
                  <a:prstClr val="black"/>
                </a:solidFill>
                <a:effectLst/>
                <a:uLnTx/>
                <a:uFillTx/>
                <a:latin typeface="Candara"/>
                <a:ea typeface="+mn-ea"/>
                <a:cs typeface="+mn-cs"/>
              </a:rPr>
              <a:t>Abstinence Syndrome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ndara"/>
                <a:ea typeface="+mn-ea"/>
                <a:cs typeface="+mn-cs"/>
              </a:rPr>
              <a:t>Karen McQueen, R.N., Ph.D., and Jodie Murphy-</a:t>
            </a:r>
            <a:r>
              <a:rPr kumimoji="0" lang="en-US" sz="1000" b="0" i="0" u="none" strike="noStrike" kern="1200" cap="none" spc="0" normalizeH="0" baseline="0" noProof="0" dirty="0" err="1">
                <a:ln>
                  <a:noFill/>
                </a:ln>
                <a:solidFill>
                  <a:prstClr val="black"/>
                </a:solidFill>
                <a:effectLst/>
                <a:uLnTx/>
                <a:uFillTx/>
                <a:latin typeface="Candara"/>
                <a:ea typeface="+mn-ea"/>
                <a:cs typeface="+mn-cs"/>
              </a:rPr>
              <a:t>Oikonen</a:t>
            </a:r>
            <a:r>
              <a:rPr kumimoji="0" lang="en-US" sz="1000" b="0" i="0" u="none" strike="noStrike" kern="1200" cap="none" spc="0" normalizeH="0" baseline="0" noProof="0" dirty="0">
                <a:ln>
                  <a:noFill/>
                </a:ln>
                <a:solidFill>
                  <a:prstClr val="black"/>
                </a:solidFill>
                <a:effectLst/>
                <a:uLnTx/>
                <a:uFillTx/>
                <a:latin typeface="Candara"/>
                <a:ea typeface="+mn-ea"/>
                <a:cs typeface="+mn-cs"/>
              </a:rPr>
              <a:t>, M.S.W., Ph.D.</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ndara"/>
                <a:ea typeface="+mn-ea"/>
                <a:cs typeface="+mn-cs"/>
              </a:rPr>
              <a:t>N </a:t>
            </a:r>
            <a:r>
              <a:rPr kumimoji="0" lang="en-US" sz="1000" b="0" i="0" u="none" strike="noStrike" kern="1200" cap="none" spc="0" normalizeH="0" baseline="0" noProof="0" dirty="0" err="1">
                <a:ln>
                  <a:noFill/>
                </a:ln>
                <a:solidFill>
                  <a:prstClr val="black"/>
                </a:solidFill>
                <a:effectLst/>
                <a:uLnTx/>
                <a:uFillTx/>
                <a:latin typeface="Candara"/>
                <a:ea typeface="+mn-ea"/>
                <a:cs typeface="+mn-cs"/>
              </a:rPr>
              <a:t>Engl</a:t>
            </a:r>
            <a:r>
              <a:rPr kumimoji="0" lang="en-US" sz="1000" b="0" i="0" u="none" strike="noStrike" kern="1200" cap="none" spc="0" normalizeH="0" baseline="0" noProof="0" dirty="0">
                <a:ln>
                  <a:noFill/>
                </a:ln>
                <a:solidFill>
                  <a:prstClr val="black"/>
                </a:solidFill>
                <a:effectLst/>
                <a:uLnTx/>
                <a:uFillTx/>
                <a:latin typeface="Candara"/>
                <a:ea typeface="+mn-ea"/>
                <a:cs typeface="+mn-cs"/>
              </a:rPr>
              <a:t> J Med 2016; 375:2468-2479</a:t>
            </a:r>
            <a:r>
              <a:rPr kumimoji="0" lang="en-US" sz="1000" b="0" i="0" u="none" strike="noStrike" kern="1200" cap="none" spc="0" normalizeH="0" baseline="0" noProof="0" dirty="0">
                <a:ln>
                  <a:noFill/>
                </a:ln>
                <a:solidFill>
                  <a:prstClr val="black"/>
                </a:solidFill>
                <a:effectLst/>
                <a:uLnTx/>
                <a:uFillTx/>
                <a:latin typeface="Candara"/>
                <a:ea typeface="+mn-ea"/>
                <a:cs typeface="+mn-cs"/>
                <a:hlinkClick r:id="rId2"/>
              </a:rPr>
              <a:t>December 22, 2016</a:t>
            </a:r>
            <a:r>
              <a:rPr kumimoji="0" lang="en-US" sz="1000" b="0" i="0" u="none" strike="noStrike" kern="1200" cap="none" spc="0" normalizeH="0" baseline="0" noProof="0" dirty="0">
                <a:ln>
                  <a:noFill/>
                </a:ln>
                <a:solidFill>
                  <a:prstClr val="black"/>
                </a:solidFill>
                <a:effectLst/>
                <a:uLnTx/>
                <a:uFillTx/>
                <a:latin typeface="Candara"/>
                <a:ea typeface="+mn-ea"/>
                <a:cs typeface="+mn-cs"/>
              </a:rPr>
              <a:t>DOI: 10.1056/NEJMra1600879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Tree>
    <p:extLst>
      <p:ext uri="{BB962C8B-B14F-4D97-AF65-F5344CB8AC3E}">
        <p14:creationId xmlns:p14="http://schemas.microsoft.com/office/powerpoint/2010/main" val="144916604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Oklahoma Healthcare Authority</a:t>
            </a:r>
          </a:p>
          <a:p>
            <a:r>
              <a:rPr lang="en-US" dirty="0" smtClean="0"/>
              <a:t>Stephen W. Patrick, MD, MPH, ,MS, Vanderbilt University Medical Center</a:t>
            </a:r>
          </a:p>
          <a:p>
            <a:r>
              <a:rPr lang="en-US" dirty="0"/>
              <a:t>Tennessee Department of Public </a:t>
            </a:r>
            <a:r>
              <a:rPr lang="en-US" dirty="0" smtClean="0"/>
              <a:t>Health</a:t>
            </a:r>
          </a:p>
          <a:p>
            <a:r>
              <a:rPr lang="en-US" dirty="0"/>
              <a:t>Oklahoma State Department of Health</a:t>
            </a:r>
          </a:p>
          <a:p>
            <a:r>
              <a:rPr lang="en-US" dirty="0" smtClean="0"/>
              <a:t>University of Oklahoma</a:t>
            </a:r>
          </a:p>
          <a:p>
            <a:r>
              <a:rPr lang="en-US" dirty="0" smtClean="0"/>
              <a:t>Oklahoma Perinatal Quality Improvement Collaborative</a:t>
            </a:r>
            <a:endParaRPr lang="en-US" dirty="0"/>
          </a:p>
        </p:txBody>
      </p:sp>
      <p:sp>
        <p:nvSpPr>
          <p:cNvPr id="3" name="Title 2"/>
          <p:cNvSpPr>
            <a:spLocks noGrp="1"/>
          </p:cNvSpPr>
          <p:nvPr>
            <p:ph type="title"/>
          </p:nvPr>
        </p:nvSpPr>
        <p:spPr/>
        <p:txBody>
          <a:bodyPr>
            <a:normAutofit fontScale="90000"/>
          </a:bodyPr>
          <a:lstStyle/>
          <a:p>
            <a:r>
              <a:rPr lang="en-US" dirty="0" smtClean="0"/>
              <a:t>Acknowledgements</a:t>
            </a:r>
            <a:br>
              <a:rPr lang="en-US" dirty="0" smtClean="0"/>
            </a:br>
            <a:endParaRPr lang="en-US" dirty="0"/>
          </a:p>
        </p:txBody>
      </p:sp>
    </p:spTree>
    <p:extLst>
      <p:ext uri="{BB962C8B-B14F-4D97-AF65-F5344CB8AC3E}">
        <p14:creationId xmlns:p14="http://schemas.microsoft.com/office/powerpoint/2010/main" val="4140313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Opioids Efficacious for Chronic Pain?</a:t>
            </a:r>
            <a:endParaRPr lang="en-US" dirty="0"/>
          </a:p>
        </p:txBody>
      </p:sp>
      <p:sp>
        <p:nvSpPr>
          <p:cNvPr id="3" name="Content Placeholder 2"/>
          <p:cNvSpPr>
            <a:spLocks noGrp="1"/>
          </p:cNvSpPr>
          <p:nvPr>
            <p:ph idx="1"/>
          </p:nvPr>
        </p:nvSpPr>
        <p:spPr/>
        <p:txBody>
          <a:bodyPr/>
          <a:lstStyle/>
          <a:p>
            <a:r>
              <a:rPr lang="en-US" dirty="0" smtClean="0"/>
              <a:t>Long term outcome studies are lacking</a:t>
            </a:r>
          </a:p>
          <a:p>
            <a:r>
              <a:rPr lang="en-US" dirty="0" smtClean="0"/>
              <a:t>CDC insights</a:t>
            </a:r>
          </a:p>
          <a:p>
            <a:pPr lvl="1"/>
            <a:r>
              <a:rPr lang="en-US" dirty="0" smtClean="0"/>
              <a:t>Opioid use may be the most important factor impeding recovery of function</a:t>
            </a:r>
          </a:p>
          <a:p>
            <a:pPr lvl="1"/>
            <a:r>
              <a:rPr lang="en-US" dirty="0" smtClean="0"/>
              <a:t>Opioids do not consistently and reliably relieve pain and can decrease quality of life</a:t>
            </a:r>
          </a:p>
          <a:p>
            <a:pPr lvl="1"/>
            <a:r>
              <a:rPr lang="en-US" dirty="0" smtClean="0"/>
              <a:t>The routine use of opioids cannot be recommended</a:t>
            </a:r>
          </a:p>
          <a:p>
            <a:r>
              <a:rPr lang="en-US" dirty="0" smtClean="0"/>
              <a:t>Appropriate only for selected patients with moderate-severe pain that significantly affects quality of life</a:t>
            </a:r>
          </a:p>
          <a:p>
            <a:pPr lvl="1"/>
            <a:endParaRPr lang="en-US" dirty="0"/>
          </a:p>
        </p:txBody>
      </p:sp>
    </p:spTree>
    <p:extLst>
      <p:ext uri="{BB962C8B-B14F-4D97-AF65-F5344CB8AC3E}">
        <p14:creationId xmlns:p14="http://schemas.microsoft.com/office/powerpoint/2010/main" val="194869364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Patient Selection and Risk Stratification</a:t>
            </a:r>
            <a:endParaRPr lang="en-US" dirty="0"/>
          </a:p>
        </p:txBody>
      </p:sp>
      <p:sp>
        <p:nvSpPr>
          <p:cNvPr id="3" name="Content Placeholder 2"/>
          <p:cNvSpPr>
            <a:spLocks noGrp="1"/>
          </p:cNvSpPr>
          <p:nvPr>
            <p:ph idx="1"/>
          </p:nvPr>
        </p:nvSpPr>
        <p:spPr/>
        <p:txBody>
          <a:bodyPr/>
          <a:lstStyle/>
          <a:p>
            <a:r>
              <a:rPr lang="en-US" dirty="0" smtClean="0"/>
              <a:t>History, physical examination and diagnostic testing</a:t>
            </a:r>
          </a:p>
          <a:p>
            <a:r>
              <a:rPr lang="en-US" dirty="0" smtClean="0"/>
              <a:t>Psychosocial risk assessment</a:t>
            </a:r>
          </a:p>
          <a:p>
            <a:r>
              <a:rPr lang="en-US" dirty="0" smtClean="0"/>
              <a:t>Expectations:  physician and patient</a:t>
            </a:r>
          </a:p>
          <a:p>
            <a:r>
              <a:rPr lang="en-US" dirty="0" smtClean="0"/>
              <a:t>Risk assessment is an underdeveloped skill for most clinicians</a:t>
            </a:r>
          </a:p>
          <a:p>
            <a:r>
              <a:rPr lang="en-US" dirty="0" smtClean="0"/>
              <a:t>COT should be viewed as a treatment of last resort</a:t>
            </a:r>
          </a:p>
          <a:p>
            <a:pPr lvl="2"/>
            <a:r>
              <a:rPr lang="en-US" dirty="0" smtClean="0"/>
              <a:t>Consider  all other modalities prior to initiation</a:t>
            </a:r>
          </a:p>
          <a:p>
            <a:pPr lvl="2"/>
            <a:r>
              <a:rPr lang="en-US" dirty="0" smtClean="0"/>
              <a:t>Use </a:t>
            </a:r>
            <a:r>
              <a:rPr lang="en-US" dirty="0" err="1" smtClean="0"/>
              <a:t>opioids</a:t>
            </a:r>
            <a:r>
              <a:rPr lang="en-US" dirty="0" smtClean="0"/>
              <a:t> in addition to a multidisciplinary approach to pain</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a:t>
            </a:r>
            <a:r>
              <a:rPr lang="en-US" dirty="0" err="1" smtClean="0"/>
              <a:t>Opioid</a:t>
            </a:r>
            <a:r>
              <a:rPr lang="en-US" dirty="0" smtClean="0"/>
              <a:t> Therapy (COT)</a:t>
            </a:r>
            <a:endParaRPr lang="en-US" dirty="0"/>
          </a:p>
        </p:txBody>
      </p:sp>
      <p:sp>
        <p:nvSpPr>
          <p:cNvPr id="3" name="Content Placeholder 2"/>
          <p:cNvSpPr>
            <a:spLocks noGrp="1"/>
          </p:cNvSpPr>
          <p:nvPr>
            <p:ph idx="1"/>
          </p:nvPr>
        </p:nvSpPr>
        <p:spPr/>
        <p:txBody>
          <a:bodyPr/>
          <a:lstStyle/>
          <a:p>
            <a:r>
              <a:rPr lang="en-US" dirty="0" smtClean="0"/>
              <a:t>Consensus agreement that it can be useful in carefully selected patients with moderate to severe pain</a:t>
            </a:r>
          </a:p>
          <a:p>
            <a:r>
              <a:rPr lang="en-US" dirty="0" smtClean="0"/>
              <a:t>Demands</a:t>
            </a:r>
          </a:p>
          <a:p>
            <a:pPr lvl="1"/>
            <a:r>
              <a:rPr lang="en-US" dirty="0" smtClean="0"/>
              <a:t>Compliance:  As with any medical problem</a:t>
            </a:r>
          </a:p>
          <a:p>
            <a:pPr lvl="1"/>
            <a:r>
              <a:rPr lang="en-US" dirty="0" smtClean="0"/>
              <a:t>Documentation</a:t>
            </a:r>
          </a:p>
          <a:p>
            <a:pPr lvl="1"/>
            <a:r>
              <a:rPr lang="en-US" dirty="0" smtClean="0"/>
              <a:t>Close monitoring through follow up</a:t>
            </a:r>
          </a:p>
          <a:p>
            <a:pPr lvl="1"/>
            <a:r>
              <a:rPr lang="en-US" dirty="0" smtClean="0"/>
              <a:t>Vigilant monitoring for abuse and diversion</a:t>
            </a:r>
          </a:p>
          <a:p>
            <a:pPr lvl="1"/>
            <a:r>
              <a:rPr lang="en-US" dirty="0" smtClean="0"/>
              <a:t>Assessment of </a:t>
            </a:r>
            <a:r>
              <a:rPr lang="en-US" dirty="0" err="1" smtClean="0"/>
              <a:t>opioid</a:t>
            </a:r>
            <a:r>
              <a:rPr lang="en-US" dirty="0" smtClean="0"/>
              <a:t> related side effects</a:t>
            </a:r>
          </a:p>
          <a:p>
            <a:pPr lvl="1"/>
            <a:r>
              <a:rPr lang="en-US" dirty="0" smtClean="0"/>
              <a:t>Understanding of </a:t>
            </a:r>
            <a:r>
              <a:rPr lang="en-US" dirty="0" err="1" smtClean="0"/>
              <a:t>opioid</a:t>
            </a:r>
            <a:r>
              <a:rPr lang="en-US" dirty="0" smtClean="0"/>
              <a:t> use in chronic pain</a:t>
            </a:r>
          </a:p>
          <a:p>
            <a:pPr lvl="1"/>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CDC:  Initiation of COT</a:t>
            </a:r>
            <a:endParaRPr lang="en-US" dirty="0"/>
          </a:p>
        </p:txBody>
      </p:sp>
      <p:sp>
        <p:nvSpPr>
          <p:cNvPr id="3" name="Content Placeholder 2"/>
          <p:cNvSpPr>
            <a:spLocks noGrp="1"/>
          </p:cNvSpPr>
          <p:nvPr>
            <p:ph idx="1"/>
          </p:nvPr>
        </p:nvSpPr>
        <p:spPr/>
        <p:txBody>
          <a:bodyPr/>
          <a:lstStyle/>
          <a:p>
            <a:pPr eaLnBrk="1" hangingPunct="1">
              <a:defRPr/>
            </a:pPr>
            <a:r>
              <a:rPr lang="en-US" dirty="0" smtClean="0"/>
              <a:t>Informed consent and discussion of risk vs. benefit</a:t>
            </a:r>
          </a:p>
          <a:p>
            <a:pPr eaLnBrk="1" hangingPunct="1">
              <a:defRPr/>
            </a:pPr>
            <a:r>
              <a:rPr lang="en-US" dirty="0" smtClean="0"/>
              <a:t>Therapeutic trial of 4-6 weeks</a:t>
            </a:r>
          </a:p>
          <a:p>
            <a:pPr eaLnBrk="1" hangingPunct="1">
              <a:defRPr/>
            </a:pPr>
            <a:r>
              <a:rPr lang="en-US" dirty="0" smtClean="0"/>
              <a:t>Exhaustion of other modalities</a:t>
            </a:r>
          </a:p>
          <a:p>
            <a:pPr eaLnBrk="1" hangingPunct="1">
              <a:defRPr/>
            </a:pPr>
            <a:r>
              <a:rPr lang="en-US" dirty="0" smtClean="0"/>
              <a:t>Insufficient data on starting dose</a:t>
            </a:r>
          </a:p>
          <a:p>
            <a:pPr lvl="2" eaLnBrk="1" hangingPunct="1">
              <a:defRPr/>
            </a:pPr>
            <a:r>
              <a:rPr lang="en-US" dirty="0" smtClean="0"/>
              <a:t>“ Start low go slow”</a:t>
            </a:r>
          </a:p>
          <a:p>
            <a:pPr lvl="2" eaLnBrk="1" hangingPunct="1">
              <a:defRPr/>
            </a:pPr>
            <a:r>
              <a:rPr lang="en-US" dirty="0" smtClean="0"/>
              <a:t>Conversion tables</a:t>
            </a:r>
          </a:p>
          <a:p>
            <a:pPr eaLnBrk="1" hangingPunct="1">
              <a:defRPr/>
            </a:pPr>
            <a:r>
              <a:rPr lang="en-US" dirty="0" smtClean="0"/>
              <a:t>Ongoing monitoring and assessment of benefit vs. risk, expectations and alternative modalities</a:t>
            </a:r>
          </a:p>
          <a:p>
            <a:pPr eaLnBrk="1" hangingPunct="1">
              <a:defRPr/>
            </a:pPr>
            <a:r>
              <a:rPr lang="en-US" dirty="0" smtClean="0"/>
              <a:t>Consider a taper or wean even in functional patients</a:t>
            </a:r>
          </a:p>
          <a:p>
            <a:pPr eaLnBrk="1" hangingPunct="1">
              <a:defRPr/>
            </a:pPr>
            <a:endParaRPr lang="en-US" dirty="0" smtClean="0"/>
          </a:p>
          <a:p>
            <a:pPr eaLnBrk="1" hangingPunct="1">
              <a:defRPr/>
            </a:pPr>
            <a:endParaRPr lang="en-US" dirty="0" smtClean="0"/>
          </a:p>
          <a:p>
            <a:pPr lvl="2" eaLnBrk="1" hangingPunct="1">
              <a:defRPr/>
            </a:pPr>
            <a:endParaRPr lang="en-US" dirty="0" smtClean="0"/>
          </a:p>
          <a:p>
            <a:pPr lvl="2" eaLnBrk="1" hangingPunct="1">
              <a:buFont typeface="Wingdings" pitchFamily="2" charset="2"/>
              <a:buNone/>
              <a:defRPr/>
            </a:pP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 at Risk</a:t>
            </a:r>
            <a:endParaRPr lang="en-US" dirty="0"/>
          </a:p>
        </p:txBody>
      </p:sp>
      <p:sp>
        <p:nvSpPr>
          <p:cNvPr id="3" name="Content Placeholder 2"/>
          <p:cNvSpPr>
            <a:spLocks noGrp="1"/>
          </p:cNvSpPr>
          <p:nvPr>
            <p:ph idx="1"/>
          </p:nvPr>
        </p:nvSpPr>
        <p:spPr/>
        <p:txBody>
          <a:bodyPr>
            <a:normAutofit/>
          </a:bodyPr>
          <a:lstStyle/>
          <a:p>
            <a:r>
              <a:rPr lang="en-US" dirty="0" smtClean="0"/>
              <a:t>Psychosocial issues</a:t>
            </a:r>
          </a:p>
          <a:p>
            <a:r>
              <a:rPr lang="en-US" dirty="0" smtClean="0"/>
              <a:t>History of addiction</a:t>
            </a:r>
          </a:p>
          <a:p>
            <a:pPr lvl="1"/>
            <a:r>
              <a:rPr lang="en-US" dirty="0" smtClean="0"/>
              <a:t>Risk of relapse, harm and treatment failure</a:t>
            </a:r>
          </a:p>
          <a:p>
            <a:r>
              <a:rPr lang="en-US" dirty="0" smtClean="0"/>
              <a:t>Adverse Childhood Experience (ACE)</a:t>
            </a:r>
          </a:p>
          <a:p>
            <a:pPr lvl="1"/>
            <a:r>
              <a:rPr lang="en-US" dirty="0" smtClean="0"/>
              <a:t>Abuse, neglect, household dysfunction and traumatic stressors</a:t>
            </a:r>
          </a:p>
          <a:p>
            <a:r>
              <a:rPr lang="en-US" dirty="0" smtClean="0"/>
              <a:t>Poor motivation and lack of insight</a:t>
            </a:r>
          </a:p>
          <a:p>
            <a:r>
              <a:rPr lang="en-US" dirty="0" smtClean="0"/>
              <a:t>Opioid Use Disorder</a:t>
            </a:r>
          </a:p>
          <a:p>
            <a:r>
              <a:rPr lang="en-US" dirty="0" smtClean="0"/>
              <a:t>Unrealistic expectations</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  Why?</a:t>
            </a:r>
            <a:endParaRPr lang="en-US" dirty="0"/>
          </a:p>
        </p:txBody>
      </p:sp>
      <p:sp>
        <p:nvSpPr>
          <p:cNvPr id="3" name="Content Placeholder 2"/>
          <p:cNvSpPr>
            <a:spLocks noGrp="1"/>
          </p:cNvSpPr>
          <p:nvPr>
            <p:ph idx="1"/>
          </p:nvPr>
        </p:nvSpPr>
        <p:spPr/>
        <p:txBody>
          <a:bodyPr/>
          <a:lstStyle/>
          <a:p>
            <a:r>
              <a:rPr lang="en-US" dirty="0" smtClean="0"/>
              <a:t>Patient selection</a:t>
            </a:r>
          </a:p>
          <a:p>
            <a:r>
              <a:rPr lang="en-US" dirty="0" smtClean="0"/>
              <a:t>Pain syndrome</a:t>
            </a:r>
          </a:p>
          <a:p>
            <a:r>
              <a:rPr lang="en-US" dirty="0" smtClean="0"/>
              <a:t>Expectations</a:t>
            </a:r>
          </a:p>
          <a:p>
            <a:r>
              <a:rPr lang="en-US" dirty="0" smtClean="0"/>
              <a:t>High dose opioid therapy</a:t>
            </a:r>
          </a:p>
          <a:p>
            <a:r>
              <a:rPr lang="en-US" dirty="0" smtClean="0"/>
              <a:t>Opioid Use Disorder</a:t>
            </a:r>
          </a:p>
          <a:p>
            <a:r>
              <a:rPr lang="en-US" dirty="0" smtClean="0"/>
              <a:t>Opioid induced </a:t>
            </a:r>
            <a:r>
              <a:rPr lang="en-US" dirty="0" err="1" smtClean="0"/>
              <a:t>hyperalgesia</a:t>
            </a:r>
            <a:endParaRPr lang="en-US" dirty="0" smtClean="0"/>
          </a:p>
          <a:p>
            <a:r>
              <a:rPr lang="en-US" dirty="0" smtClean="0"/>
              <a:t>Reliance only on opioids</a:t>
            </a:r>
          </a:p>
          <a:p>
            <a:r>
              <a:rPr lang="en-US" dirty="0" smtClean="0"/>
              <a:t>Abuse and diversion</a:t>
            </a:r>
            <a:endParaRPr lang="en-US" dirty="0"/>
          </a:p>
        </p:txBody>
      </p:sp>
    </p:spTree>
    <p:extLst>
      <p:ext uri="{BB962C8B-B14F-4D97-AF65-F5344CB8AC3E}">
        <p14:creationId xmlns:p14="http://schemas.microsoft.com/office/powerpoint/2010/main" val="55780522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Emphasis:</a:t>
            </a:r>
            <a:endParaRPr lang="en-US" dirty="0"/>
          </a:p>
        </p:txBody>
      </p:sp>
      <p:sp>
        <p:nvSpPr>
          <p:cNvPr id="3" name="Content Placeholder 2"/>
          <p:cNvSpPr>
            <a:spLocks noGrp="1"/>
          </p:cNvSpPr>
          <p:nvPr>
            <p:ph idx="1"/>
          </p:nvPr>
        </p:nvSpPr>
        <p:spPr/>
        <p:txBody>
          <a:bodyPr/>
          <a:lstStyle/>
          <a:p>
            <a:r>
              <a:rPr lang="en-US" dirty="0" smtClean="0"/>
              <a:t>IR vs. ER/LA opioid therapies</a:t>
            </a:r>
          </a:p>
          <a:p>
            <a:pPr lvl="1"/>
            <a:r>
              <a:rPr lang="en-US" dirty="0" smtClean="0"/>
              <a:t>Little mention of abuse deterrent medications</a:t>
            </a:r>
          </a:p>
          <a:p>
            <a:r>
              <a:rPr lang="en-US" dirty="0" smtClean="0"/>
              <a:t>Benzodiazepine use with opioids</a:t>
            </a:r>
          </a:p>
          <a:p>
            <a:pPr lvl="1"/>
            <a:r>
              <a:rPr lang="en-US" dirty="0" smtClean="0"/>
              <a:t>Significant increase in deaths and ER visits</a:t>
            </a:r>
          </a:p>
          <a:p>
            <a:r>
              <a:rPr lang="en-US" dirty="0" smtClean="0"/>
              <a:t>Acute pain leading to chronic therapy</a:t>
            </a:r>
          </a:p>
          <a:p>
            <a:r>
              <a:rPr lang="en-US" dirty="0" smtClean="0"/>
              <a:t>Methadone</a:t>
            </a:r>
          </a:p>
          <a:p>
            <a:r>
              <a:rPr lang="en-US" dirty="0" smtClean="0"/>
              <a:t>Offering naloxone to patients at risk</a:t>
            </a:r>
          </a:p>
          <a:p>
            <a:r>
              <a:rPr lang="en-US" dirty="0" smtClean="0"/>
              <a:t>High dose opioids</a:t>
            </a:r>
          </a:p>
          <a:p>
            <a:endParaRPr lang="en-US" dirty="0" smtClean="0"/>
          </a:p>
          <a:p>
            <a:endParaRPr lang="en-US" dirty="0" smtClean="0"/>
          </a:p>
          <a:p>
            <a:endParaRPr lang="en-US" dirty="0"/>
          </a:p>
        </p:txBody>
      </p:sp>
    </p:spTree>
    <p:extLst>
      <p:ext uri="{BB962C8B-B14F-4D97-AF65-F5344CB8AC3E}">
        <p14:creationId xmlns:p14="http://schemas.microsoft.com/office/powerpoint/2010/main" val="4832737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CDC Emphasis:  High Dose Opioids</a:t>
            </a:r>
            <a:endParaRPr lang="en-US" dirty="0"/>
          </a:p>
        </p:txBody>
      </p:sp>
      <p:sp>
        <p:nvSpPr>
          <p:cNvPr id="3" name="Content Placeholder 2"/>
          <p:cNvSpPr>
            <a:spLocks noGrp="1"/>
          </p:cNvSpPr>
          <p:nvPr>
            <p:ph idx="1"/>
          </p:nvPr>
        </p:nvSpPr>
        <p:spPr/>
        <p:txBody>
          <a:bodyPr>
            <a:normAutofit/>
          </a:bodyPr>
          <a:lstStyle/>
          <a:p>
            <a:r>
              <a:rPr lang="en-US" dirty="0" smtClean="0"/>
              <a:t>Providers should prescribe lowest possible dose</a:t>
            </a:r>
          </a:p>
          <a:p>
            <a:r>
              <a:rPr lang="en-US" dirty="0" smtClean="0"/>
              <a:t>Additional precautions at &gt; 50 MED’s</a:t>
            </a:r>
          </a:p>
          <a:p>
            <a:r>
              <a:rPr lang="en-US" dirty="0" smtClean="0"/>
              <a:t>Should avoid &gt; 90 MED’s</a:t>
            </a:r>
          </a:p>
          <a:p>
            <a:r>
              <a:rPr lang="en-US" dirty="0" smtClean="0"/>
              <a:t>Demands documented increase in function and no adverse side effects</a:t>
            </a:r>
          </a:p>
          <a:p>
            <a:r>
              <a:rPr lang="en-US" dirty="0" smtClean="0"/>
              <a:t>Recommend consultation over 90 MED’s</a:t>
            </a:r>
          </a:p>
          <a:p>
            <a:pPr lvl="1"/>
            <a:r>
              <a:rPr lang="en-US" dirty="0" smtClean="0"/>
              <a:t>Closer follow-up</a:t>
            </a:r>
          </a:p>
          <a:p>
            <a:pPr lvl="1"/>
            <a:r>
              <a:rPr lang="en-US" dirty="0" smtClean="0"/>
              <a:t>Consideration of other risk factors</a:t>
            </a:r>
          </a:p>
          <a:p>
            <a:pPr marL="393192" lvl="1" indent="0">
              <a:spcAft>
                <a:spcPts val="600"/>
              </a:spcAft>
              <a:buNone/>
            </a:pPr>
            <a:endParaRPr lang="en-US" dirty="0"/>
          </a:p>
        </p:txBody>
      </p:sp>
    </p:spTree>
    <p:extLst>
      <p:ext uri="{BB962C8B-B14F-4D97-AF65-F5344CB8AC3E}">
        <p14:creationId xmlns:p14="http://schemas.microsoft.com/office/powerpoint/2010/main" val="639884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Concerns with MED’s</a:t>
            </a:r>
            <a:endParaRPr lang="en-US" dirty="0"/>
          </a:p>
        </p:txBody>
      </p:sp>
      <p:sp>
        <p:nvSpPr>
          <p:cNvPr id="3" name="Content Placeholder 2"/>
          <p:cNvSpPr>
            <a:spLocks noGrp="1"/>
          </p:cNvSpPr>
          <p:nvPr>
            <p:ph idx="1"/>
          </p:nvPr>
        </p:nvSpPr>
        <p:spPr/>
        <p:txBody>
          <a:bodyPr/>
          <a:lstStyle/>
          <a:p>
            <a:r>
              <a:rPr lang="en-US" dirty="0" smtClean="0"/>
              <a:t>Sudden dose escalations</a:t>
            </a:r>
          </a:p>
          <a:p>
            <a:r>
              <a:rPr lang="en-US" dirty="0" smtClean="0"/>
              <a:t>Errors with opioid rotations</a:t>
            </a:r>
          </a:p>
          <a:p>
            <a:r>
              <a:rPr lang="en-US" dirty="0" smtClean="0"/>
              <a:t>“Start low, go slow”</a:t>
            </a:r>
          </a:p>
          <a:p>
            <a:r>
              <a:rPr lang="en-US" dirty="0" smtClean="0"/>
              <a:t>Data is retrospective</a:t>
            </a:r>
          </a:p>
          <a:p>
            <a:r>
              <a:rPr lang="en-US" dirty="0" smtClean="0"/>
              <a:t>What about the highly functioning patient on opioids</a:t>
            </a:r>
          </a:p>
          <a:p>
            <a:r>
              <a:rPr lang="en-US" dirty="0" smtClean="0"/>
              <a:t>Does not take into account:</a:t>
            </a:r>
          </a:p>
          <a:p>
            <a:pPr lvl="1"/>
            <a:r>
              <a:rPr lang="en-US" dirty="0" smtClean="0"/>
              <a:t>Tolerance</a:t>
            </a:r>
          </a:p>
          <a:p>
            <a:pPr lvl="1"/>
            <a:r>
              <a:rPr lang="en-US" dirty="0" smtClean="0"/>
              <a:t>Genetics/pharmacodynamics</a:t>
            </a:r>
          </a:p>
          <a:p>
            <a:pPr lvl="1"/>
            <a:r>
              <a:rPr lang="en-US" dirty="0" smtClean="0"/>
              <a:t>Pain syndrome</a:t>
            </a:r>
          </a:p>
          <a:p>
            <a:endParaRPr lang="en-US" dirty="0"/>
          </a:p>
        </p:txBody>
      </p:sp>
    </p:spTree>
    <p:extLst>
      <p:ext uri="{BB962C8B-B14F-4D97-AF65-F5344CB8AC3E}">
        <p14:creationId xmlns:p14="http://schemas.microsoft.com/office/powerpoint/2010/main" val="418688870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Practice Observations</a:t>
            </a:r>
            <a:endParaRPr lang="en-US" dirty="0"/>
          </a:p>
        </p:txBody>
      </p:sp>
      <p:sp>
        <p:nvSpPr>
          <p:cNvPr id="3" name="Content Placeholder 2"/>
          <p:cNvSpPr>
            <a:spLocks noGrp="1"/>
          </p:cNvSpPr>
          <p:nvPr>
            <p:ph idx="1"/>
          </p:nvPr>
        </p:nvSpPr>
        <p:spPr/>
        <p:txBody>
          <a:bodyPr>
            <a:normAutofit/>
          </a:bodyPr>
          <a:lstStyle/>
          <a:p>
            <a:r>
              <a:rPr lang="en-US" dirty="0" smtClean="0"/>
              <a:t>Definite change in referral patterns</a:t>
            </a:r>
          </a:p>
          <a:p>
            <a:r>
              <a:rPr lang="en-US" dirty="0" smtClean="0"/>
              <a:t>The “perfect storm”</a:t>
            </a:r>
          </a:p>
          <a:p>
            <a:r>
              <a:rPr lang="en-US" dirty="0" smtClean="0"/>
              <a:t>CDC guidelines have changed my practice</a:t>
            </a:r>
          </a:p>
          <a:p>
            <a:r>
              <a:rPr lang="en-US" dirty="0" smtClean="0"/>
              <a:t>Frightened patients</a:t>
            </a:r>
          </a:p>
          <a:p>
            <a:r>
              <a:rPr lang="en-US" dirty="0" smtClean="0"/>
              <a:t>My overriding goals</a:t>
            </a:r>
          </a:p>
          <a:p>
            <a:pPr lvl="1"/>
            <a:r>
              <a:rPr lang="en-US" dirty="0" smtClean="0"/>
              <a:t>Improve function</a:t>
            </a:r>
          </a:p>
          <a:p>
            <a:pPr lvl="1"/>
            <a:r>
              <a:rPr lang="en-US" dirty="0" smtClean="0"/>
              <a:t>Improve quality of life</a:t>
            </a:r>
          </a:p>
          <a:p>
            <a:pPr lvl="1"/>
            <a:r>
              <a:rPr lang="en-US" dirty="0" smtClean="0"/>
              <a:t>Safe prescribing</a:t>
            </a:r>
          </a:p>
          <a:p>
            <a:pPr lvl="1"/>
            <a:r>
              <a:rPr lang="en-US" dirty="0" smtClean="0"/>
              <a:t>Prevention of abuse and diversion</a:t>
            </a:r>
          </a:p>
          <a:p>
            <a:endParaRPr lang="en-US" dirty="0"/>
          </a:p>
        </p:txBody>
      </p:sp>
    </p:spTree>
    <p:extLst>
      <p:ext uri="{BB962C8B-B14F-4D97-AF65-F5344CB8AC3E}">
        <p14:creationId xmlns:p14="http://schemas.microsoft.com/office/powerpoint/2010/main" val="150059702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CDC Comments</a:t>
            </a:r>
            <a:endParaRPr lang="en-US" dirty="0"/>
          </a:p>
        </p:txBody>
      </p:sp>
      <p:sp>
        <p:nvSpPr>
          <p:cNvPr id="3" name="Content Placeholder 2"/>
          <p:cNvSpPr>
            <a:spLocks noGrp="1"/>
          </p:cNvSpPr>
          <p:nvPr>
            <p:ph idx="1"/>
          </p:nvPr>
        </p:nvSpPr>
        <p:spPr/>
        <p:txBody>
          <a:bodyPr>
            <a:normAutofit lnSpcReduction="10000"/>
          </a:bodyPr>
          <a:lstStyle/>
          <a:p>
            <a:r>
              <a:rPr lang="en-US" dirty="0" smtClean="0"/>
              <a:t>Patients deserve safe and effective pain management</a:t>
            </a:r>
          </a:p>
          <a:p>
            <a:r>
              <a:rPr lang="en-US" dirty="0" smtClean="0"/>
              <a:t>Taper and reduce </a:t>
            </a:r>
            <a:r>
              <a:rPr lang="en-US" dirty="0" err="1" smtClean="0"/>
              <a:t>doseage</a:t>
            </a:r>
            <a:r>
              <a:rPr lang="en-US" dirty="0" smtClean="0"/>
              <a:t> only when harm outweighs risk</a:t>
            </a:r>
          </a:p>
          <a:p>
            <a:r>
              <a:rPr lang="en-US" dirty="0" smtClean="0"/>
              <a:t>The guideline is not meant to be a rule, regulation or law</a:t>
            </a:r>
          </a:p>
          <a:p>
            <a:r>
              <a:rPr lang="en-US" dirty="0" smtClean="0"/>
              <a:t>It is not intended to deny access to pain medication</a:t>
            </a:r>
          </a:p>
          <a:p>
            <a:r>
              <a:rPr lang="en-US" dirty="0" smtClean="0"/>
              <a:t>Not intended to take away from physician discretion and decision making</a:t>
            </a:r>
          </a:p>
          <a:p>
            <a:r>
              <a:rPr lang="en-US" dirty="0" smtClean="0"/>
              <a:t>The ultimate goal of the guideline is to ensure patients who need opioids have access to them</a:t>
            </a:r>
            <a:endParaRPr lang="en-US" dirty="0"/>
          </a:p>
        </p:txBody>
      </p:sp>
    </p:spTree>
    <p:extLst>
      <p:ext uri="{BB962C8B-B14F-4D97-AF65-F5344CB8AC3E}">
        <p14:creationId xmlns:p14="http://schemas.microsoft.com/office/powerpoint/2010/main" val="201942343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CDC Summary Comments</a:t>
            </a:r>
            <a:endParaRPr lang="en-US" dirty="0"/>
          </a:p>
        </p:txBody>
      </p:sp>
      <p:sp>
        <p:nvSpPr>
          <p:cNvPr id="3" name="Content Placeholder 2"/>
          <p:cNvSpPr>
            <a:spLocks noGrp="1"/>
          </p:cNvSpPr>
          <p:nvPr>
            <p:ph idx="1"/>
          </p:nvPr>
        </p:nvSpPr>
        <p:spPr/>
        <p:txBody>
          <a:bodyPr/>
          <a:lstStyle/>
          <a:p>
            <a:r>
              <a:rPr lang="en-US" dirty="0" smtClean="0"/>
              <a:t>Recommendations are based on the best available evidence</a:t>
            </a:r>
          </a:p>
          <a:p>
            <a:r>
              <a:rPr lang="en-US" dirty="0" smtClean="0"/>
              <a:t>The scientific evidence is low in quality</a:t>
            </a:r>
          </a:p>
          <a:p>
            <a:r>
              <a:rPr lang="en-US" dirty="0" smtClean="0"/>
              <a:t>Much left to be learned about opioid therapy</a:t>
            </a:r>
          </a:p>
          <a:p>
            <a:r>
              <a:rPr lang="en-US" dirty="0" smtClean="0"/>
              <a:t>Need research leading to safer and more effective care</a:t>
            </a:r>
          </a:p>
          <a:p>
            <a:r>
              <a:rPr lang="en-US" dirty="0" smtClean="0"/>
              <a:t>Strong evidence for many pain therapies is lacking</a:t>
            </a:r>
          </a:p>
          <a:p>
            <a:r>
              <a:rPr lang="en-US" dirty="0" smtClean="0"/>
              <a:t>Does the potential harm outweigh the risks</a:t>
            </a:r>
            <a:endParaRPr lang="en-US" dirty="0"/>
          </a:p>
        </p:txBody>
      </p:sp>
    </p:spTree>
    <p:extLst>
      <p:ext uri="{BB962C8B-B14F-4D97-AF65-F5344CB8AC3E}">
        <p14:creationId xmlns:p14="http://schemas.microsoft.com/office/powerpoint/2010/main" val="297849885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Adverse Effects of Uncontrolled Pain</a:t>
            </a:r>
            <a:endParaRPr lang="en-US" dirty="0"/>
          </a:p>
        </p:txBody>
      </p:sp>
      <p:sp>
        <p:nvSpPr>
          <p:cNvPr id="3" name="Content Placeholder 2"/>
          <p:cNvSpPr>
            <a:spLocks noGrp="1"/>
          </p:cNvSpPr>
          <p:nvPr>
            <p:ph idx="1"/>
          </p:nvPr>
        </p:nvSpPr>
        <p:spPr/>
        <p:txBody>
          <a:bodyPr/>
          <a:lstStyle/>
          <a:p>
            <a:r>
              <a:rPr lang="en-US" dirty="0" smtClean="0"/>
              <a:t>Severe deconditioning</a:t>
            </a:r>
          </a:p>
          <a:p>
            <a:r>
              <a:rPr lang="en-US" dirty="0" smtClean="0"/>
              <a:t>Loss of aerobic capacity</a:t>
            </a:r>
          </a:p>
          <a:p>
            <a:r>
              <a:rPr lang="en-US" dirty="0" smtClean="0"/>
              <a:t>Weight gain</a:t>
            </a:r>
          </a:p>
          <a:p>
            <a:r>
              <a:rPr lang="en-US" dirty="0" smtClean="0"/>
              <a:t>Catecholamine surges</a:t>
            </a:r>
          </a:p>
          <a:p>
            <a:r>
              <a:rPr lang="en-US" dirty="0" smtClean="0"/>
              <a:t>Sleep disturbances</a:t>
            </a:r>
          </a:p>
          <a:p>
            <a:r>
              <a:rPr lang="en-US" dirty="0" smtClean="0"/>
              <a:t>Depression and suicide</a:t>
            </a:r>
          </a:p>
          <a:p>
            <a:r>
              <a:rPr lang="en-US" dirty="0" smtClean="0"/>
              <a:t>Persistent pain is a potent stressor</a:t>
            </a:r>
          </a:p>
          <a:p>
            <a:r>
              <a:rPr lang="en-US" dirty="0" smtClean="0"/>
              <a:t>CDC asks:  does the potential harm outweigh the risks</a:t>
            </a:r>
            <a:endParaRPr lang="en-US" dirty="0"/>
          </a:p>
        </p:txBody>
      </p:sp>
    </p:spTree>
    <p:extLst>
      <p:ext uri="{BB962C8B-B14F-4D97-AF65-F5344CB8AC3E}">
        <p14:creationId xmlns:p14="http://schemas.microsoft.com/office/powerpoint/2010/main" val="82369546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The “Ideal” Patient</a:t>
            </a:r>
          </a:p>
        </p:txBody>
      </p:sp>
      <p:sp>
        <p:nvSpPr>
          <p:cNvPr id="3" name="Content Placeholder 2"/>
          <p:cNvSpPr>
            <a:spLocks noGrp="1"/>
          </p:cNvSpPr>
          <p:nvPr>
            <p:ph idx="1"/>
          </p:nvPr>
        </p:nvSpPr>
        <p:spPr/>
        <p:txBody>
          <a:bodyPr/>
          <a:lstStyle/>
          <a:p>
            <a:pPr eaLnBrk="1" hangingPunct="1">
              <a:defRPr/>
            </a:pPr>
            <a:r>
              <a:rPr lang="en-US" dirty="0" smtClean="0"/>
              <a:t>Well defined pathology </a:t>
            </a:r>
          </a:p>
          <a:p>
            <a:pPr eaLnBrk="1" hangingPunct="1">
              <a:defRPr/>
            </a:pPr>
            <a:r>
              <a:rPr lang="en-US" dirty="0" smtClean="0"/>
              <a:t>Good insight and desire to improve</a:t>
            </a:r>
          </a:p>
          <a:p>
            <a:pPr eaLnBrk="1" hangingPunct="1">
              <a:defRPr/>
            </a:pPr>
            <a:r>
              <a:rPr lang="en-US" dirty="0" smtClean="0"/>
              <a:t>Willing to “work hard” to improve</a:t>
            </a:r>
          </a:p>
          <a:p>
            <a:pPr eaLnBrk="1" hangingPunct="1">
              <a:defRPr/>
            </a:pPr>
            <a:r>
              <a:rPr lang="en-US" dirty="0" smtClean="0"/>
              <a:t>Interested in other modalities and work-up</a:t>
            </a:r>
          </a:p>
          <a:p>
            <a:pPr eaLnBrk="1" hangingPunct="1">
              <a:defRPr/>
            </a:pPr>
            <a:r>
              <a:rPr lang="en-US" dirty="0" smtClean="0"/>
              <a:t>Not focused on opioids but desire to improve</a:t>
            </a:r>
          </a:p>
          <a:p>
            <a:pPr eaLnBrk="1" hangingPunct="1">
              <a:defRPr/>
            </a:pPr>
            <a:r>
              <a:rPr lang="en-US" dirty="0" smtClean="0"/>
              <a:t>Good understanding that opioids will provide “some” relief to help them improve</a:t>
            </a:r>
          </a:p>
          <a:p>
            <a:pPr eaLnBrk="1" hangingPunct="1">
              <a:defRPr/>
            </a:pPr>
            <a:r>
              <a:rPr lang="en-US" dirty="0" smtClean="0"/>
              <a:t>Examples</a:t>
            </a:r>
          </a:p>
        </p:txBody>
      </p:sp>
    </p:spTree>
    <p:extLst>
      <p:ext uri="{BB962C8B-B14F-4D97-AF65-F5344CB8AC3E}">
        <p14:creationId xmlns:p14="http://schemas.microsoft.com/office/powerpoint/2010/main" val="213662070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The “Wrong” Patient</a:t>
            </a:r>
          </a:p>
        </p:txBody>
      </p:sp>
      <p:sp>
        <p:nvSpPr>
          <p:cNvPr id="3" name="Content Placeholder 2"/>
          <p:cNvSpPr>
            <a:spLocks noGrp="1"/>
          </p:cNvSpPr>
          <p:nvPr>
            <p:ph idx="1"/>
          </p:nvPr>
        </p:nvSpPr>
        <p:spPr/>
        <p:txBody>
          <a:bodyPr/>
          <a:lstStyle/>
          <a:p>
            <a:pPr eaLnBrk="1" hangingPunct="1">
              <a:defRPr/>
            </a:pPr>
            <a:r>
              <a:rPr lang="en-US" dirty="0" smtClean="0"/>
              <a:t>Diffuse and poorly localized pain</a:t>
            </a:r>
          </a:p>
          <a:p>
            <a:pPr eaLnBrk="1" hangingPunct="1">
              <a:defRPr/>
            </a:pPr>
            <a:r>
              <a:rPr lang="en-US" dirty="0" smtClean="0"/>
              <a:t>No interest in work-up or other modalities</a:t>
            </a:r>
          </a:p>
          <a:p>
            <a:pPr eaLnBrk="1" hangingPunct="1">
              <a:defRPr/>
            </a:pPr>
            <a:r>
              <a:rPr lang="en-US" dirty="0" smtClean="0"/>
              <a:t>Focus is on opioids alone</a:t>
            </a:r>
          </a:p>
          <a:p>
            <a:pPr eaLnBrk="1" hangingPunct="1">
              <a:defRPr/>
            </a:pPr>
            <a:r>
              <a:rPr lang="en-US" dirty="0" smtClean="0"/>
              <a:t>Poor insight and unrealistic expectations</a:t>
            </a:r>
          </a:p>
          <a:p>
            <a:pPr eaLnBrk="1" hangingPunct="1">
              <a:defRPr/>
            </a:pPr>
            <a:r>
              <a:rPr lang="en-US" dirty="0" smtClean="0"/>
              <a:t>Poorly motivated with no desire to “work hard”</a:t>
            </a:r>
          </a:p>
          <a:p>
            <a:pPr eaLnBrk="1" hangingPunct="1">
              <a:defRPr/>
            </a:pPr>
            <a:r>
              <a:rPr lang="en-US" dirty="0" smtClean="0"/>
              <a:t>Poor functionality </a:t>
            </a:r>
          </a:p>
          <a:p>
            <a:pPr eaLnBrk="1" hangingPunct="1">
              <a:defRPr/>
            </a:pPr>
            <a:r>
              <a:rPr lang="en-US" dirty="0" smtClean="0"/>
              <a:t>Examples</a:t>
            </a:r>
          </a:p>
        </p:txBody>
      </p:sp>
    </p:spTree>
    <p:extLst>
      <p:ext uri="{BB962C8B-B14F-4D97-AF65-F5344CB8AC3E}">
        <p14:creationId xmlns:p14="http://schemas.microsoft.com/office/powerpoint/2010/main" val="5882703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Seeking?</a:t>
            </a:r>
            <a:endParaRPr lang="en-US" dirty="0"/>
          </a:p>
        </p:txBody>
      </p:sp>
      <p:sp>
        <p:nvSpPr>
          <p:cNvPr id="3" name="Content Placeholder 2"/>
          <p:cNvSpPr>
            <a:spLocks noGrp="1"/>
          </p:cNvSpPr>
          <p:nvPr>
            <p:ph idx="1"/>
          </p:nvPr>
        </p:nvSpPr>
        <p:spPr/>
        <p:txBody>
          <a:bodyPr/>
          <a:lstStyle/>
          <a:p>
            <a:r>
              <a:rPr lang="en-US" dirty="0" smtClean="0"/>
              <a:t>Even a skilled physician can be “duped”</a:t>
            </a:r>
          </a:p>
          <a:p>
            <a:r>
              <a:rPr lang="en-US" dirty="0" smtClean="0"/>
              <a:t>Common scenarios patient request for opioids or opioid increase</a:t>
            </a:r>
          </a:p>
          <a:p>
            <a:pPr lvl="1"/>
            <a:r>
              <a:rPr lang="en-US" dirty="0" smtClean="0"/>
              <a:t>Progression of disease</a:t>
            </a:r>
          </a:p>
          <a:p>
            <a:pPr lvl="1"/>
            <a:r>
              <a:rPr lang="en-US" dirty="0" smtClean="0"/>
              <a:t>New painful diagnosis</a:t>
            </a:r>
          </a:p>
          <a:p>
            <a:pPr lvl="1"/>
            <a:r>
              <a:rPr lang="en-US" dirty="0" smtClean="0"/>
              <a:t>Psychological issues</a:t>
            </a:r>
          </a:p>
          <a:p>
            <a:pPr lvl="1"/>
            <a:r>
              <a:rPr lang="en-US" dirty="0" smtClean="0"/>
              <a:t>Poor understanding of pain and opioids</a:t>
            </a:r>
          </a:p>
          <a:p>
            <a:pPr lvl="1"/>
            <a:r>
              <a:rPr lang="en-US" dirty="0" smtClean="0"/>
              <a:t>Failure to use </a:t>
            </a:r>
            <a:r>
              <a:rPr lang="en-US" dirty="0" err="1" smtClean="0"/>
              <a:t>adjunctives</a:t>
            </a:r>
            <a:r>
              <a:rPr lang="en-US" dirty="0" smtClean="0"/>
              <a:t> or other therapies</a:t>
            </a:r>
          </a:p>
          <a:p>
            <a:pPr lvl="1"/>
            <a:r>
              <a:rPr lang="en-US" dirty="0" smtClean="0"/>
              <a:t>Addiction, abuse or diversion</a:t>
            </a:r>
          </a:p>
          <a:p>
            <a:pPr marL="393192" lvl="1" indent="0">
              <a:spcAft>
                <a:spcPts val="600"/>
              </a:spcAft>
              <a:buNone/>
            </a:pPr>
            <a:endParaRPr lang="en-US" dirty="0" smtClean="0"/>
          </a:p>
          <a:p>
            <a:pPr lvl="1"/>
            <a:endParaRPr lang="en-US" dirty="0"/>
          </a:p>
        </p:txBody>
      </p:sp>
    </p:spTree>
    <p:extLst>
      <p:ext uri="{BB962C8B-B14F-4D97-AF65-F5344CB8AC3E}">
        <p14:creationId xmlns:p14="http://schemas.microsoft.com/office/powerpoint/2010/main" val="363986724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Physician Protect Thyself</a:t>
            </a:r>
            <a:endParaRPr lang="en-US" dirty="0"/>
          </a:p>
        </p:txBody>
      </p:sp>
      <p:sp>
        <p:nvSpPr>
          <p:cNvPr id="3" name="Content Placeholder 2"/>
          <p:cNvSpPr>
            <a:spLocks noGrp="1"/>
          </p:cNvSpPr>
          <p:nvPr>
            <p:ph idx="1"/>
          </p:nvPr>
        </p:nvSpPr>
        <p:spPr/>
        <p:txBody>
          <a:bodyPr>
            <a:normAutofit/>
          </a:bodyPr>
          <a:lstStyle/>
          <a:p>
            <a:r>
              <a:rPr lang="en-US" dirty="0" smtClean="0"/>
              <a:t>Pay attention to a pattern of activity that suggests abuse and address</a:t>
            </a:r>
          </a:p>
          <a:p>
            <a:r>
              <a:rPr lang="en-US" dirty="0" smtClean="0"/>
              <a:t>Monitor closely through follow up and documentation</a:t>
            </a:r>
          </a:p>
          <a:p>
            <a:r>
              <a:rPr lang="en-US" dirty="0" smtClean="0"/>
              <a:t>Use available tools:</a:t>
            </a:r>
          </a:p>
          <a:p>
            <a:pPr lvl="1"/>
            <a:r>
              <a:rPr lang="en-US" dirty="0" smtClean="0"/>
              <a:t>PMP database</a:t>
            </a:r>
          </a:p>
          <a:p>
            <a:pPr lvl="1"/>
            <a:r>
              <a:rPr lang="en-US" dirty="0" smtClean="0"/>
              <a:t>UDS and pill counts</a:t>
            </a:r>
          </a:p>
          <a:p>
            <a:pPr lvl="1"/>
            <a:r>
              <a:rPr lang="en-US" dirty="0" smtClean="0"/>
              <a:t>Opioid risk tools</a:t>
            </a:r>
          </a:p>
          <a:p>
            <a:r>
              <a:rPr lang="en-US" dirty="0" smtClean="0"/>
              <a:t>Obligated to protect yourself, your patient and society from </a:t>
            </a:r>
            <a:r>
              <a:rPr lang="en-US" dirty="0" err="1" smtClean="0"/>
              <a:t>opioid</a:t>
            </a:r>
            <a:r>
              <a:rPr lang="en-US" dirty="0" smtClean="0"/>
              <a:t> abuse and diversion</a:t>
            </a:r>
          </a:p>
          <a:p>
            <a:pPr lvl="1"/>
            <a:endParaRPr lang="en-US" dirty="0" smtClean="0"/>
          </a:p>
          <a:p>
            <a:pPr>
              <a:buNone/>
            </a:pPr>
            <a:endParaRPr lang="en-US" dirty="0" smtClean="0"/>
          </a:p>
          <a:p>
            <a:endParaRPr lang="en-US"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Prescription Monitoring Program</a:t>
            </a:r>
            <a:endParaRPr lang="en-US" dirty="0"/>
          </a:p>
        </p:txBody>
      </p:sp>
      <p:sp>
        <p:nvSpPr>
          <p:cNvPr id="3" name="Content Placeholder 2"/>
          <p:cNvSpPr>
            <a:spLocks noGrp="1"/>
          </p:cNvSpPr>
          <p:nvPr>
            <p:ph idx="1"/>
          </p:nvPr>
        </p:nvSpPr>
        <p:spPr/>
        <p:txBody>
          <a:bodyPr/>
          <a:lstStyle/>
          <a:p>
            <a:r>
              <a:rPr lang="en-US" dirty="0" smtClean="0"/>
              <a:t>Powerful tool</a:t>
            </a:r>
          </a:p>
          <a:p>
            <a:r>
              <a:rPr lang="en-US" dirty="0" smtClean="0"/>
              <a:t>Mandated in Oklahoma first visit and every 180 days</a:t>
            </a:r>
          </a:p>
          <a:p>
            <a:r>
              <a:rPr lang="en-US" dirty="0" smtClean="0"/>
              <a:t>Physician and staff friendly</a:t>
            </a:r>
          </a:p>
          <a:p>
            <a:r>
              <a:rPr lang="en-US" dirty="0" smtClean="0"/>
              <a:t>Helps with determining MED’s</a:t>
            </a:r>
          </a:p>
          <a:p>
            <a:r>
              <a:rPr lang="en-US" dirty="0" smtClean="0"/>
              <a:t>Helpful to determine other scheduled drugs like benzodiazepines</a:t>
            </a:r>
          </a:p>
          <a:p>
            <a:r>
              <a:rPr lang="en-US" dirty="0" smtClean="0"/>
              <a:t>Good “teaching moment” with the patient</a:t>
            </a:r>
          </a:p>
          <a:p>
            <a:r>
              <a:rPr lang="en-US" dirty="0" smtClean="0"/>
              <a:t>Unfortunately a high percentage of overdoses are from non-prescribed opioids</a:t>
            </a:r>
            <a:endParaRPr lang="en-US" dirty="0"/>
          </a:p>
        </p:txBody>
      </p:sp>
    </p:spTree>
    <p:extLst>
      <p:ext uri="{BB962C8B-B14F-4D97-AF65-F5344CB8AC3E}">
        <p14:creationId xmlns:p14="http://schemas.microsoft.com/office/powerpoint/2010/main" val="238534901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hidden="1"/>
          <p:cNvSpPr>
            <a:spLocks noGrp="1" noChangeArrowheads="1"/>
          </p:cNvSpPr>
          <p:nvPr>
            <p:ph type="title"/>
          </p:nvPr>
        </p:nvSpPr>
        <p:spPr/>
        <p:txBody>
          <a:bodyPr/>
          <a:lstStyle/>
          <a:p>
            <a:pPr eaLnBrk="1" hangingPunct="1"/>
            <a:endParaRPr lang="en-US" dirty="0" smtClean="0"/>
          </a:p>
        </p:txBody>
      </p:sp>
      <p:sp>
        <p:nvSpPr>
          <p:cNvPr id="24579" name="Rectangle 3" descr="thera-fig10"/>
          <p:cNvSpPr>
            <a:spLocks noGrp="1" noChangeAspect="1" noChangeArrowheads="1"/>
          </p:cNvSpPr>
          <p:nvPr isPhoto="1"/>
        </p:nvSpPr>
        <p:spPr bwMode="auto">
          <a:xfrm>
            <a:off x="0" y="1228725"/>
            <a:ext cx="9144000" cy="4400550"/>
          </a:xfrm>
          <a:prstGeom prst="rect">
            <a:avLst/>
          </a:prstGeom>
          <a:blipFill dpi="0" rotWithShape="1">
            <a:blip r:embed="rId3" cstate="print"/>
            <a:srcRect/>
            <a:stretch>
              <a:fillRect/>
            </a:stretch>
          </a:blipFill>
          <a:ln w="9525">
            <a:solidFill>
              <a:schemeClr val="tx1"/>
            </a:solidFill>
            <a:miter lim="800000"/>
            <a:headEnd/>
            <a:tailEnd/>
          </a:ln>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Urine Drug Screening</a:t>
            </a:r>
            <a:endParaRPr lang="en-US" dirty="0"/>
          </a:p>
        </p:txBody>
      </p:sp>
      <p:sp>
        <p:nvSpPr>
          <p:cNvPr id="3" name="Content Placeholder 2"/>
          <p:cNvSpPr>
            <a:spLocks noGrp="1"/>
          </p:cNvSpPr>
          <p:nvPr>
            <p:ph idx="1"/>
          </p:nvPr>
        </p:nvSpPr>
        <p:spPr/>
        <p:txBody>
          <a:bodyPr>
            <a:normAutofit/>
          </a:bodyPr>
          <a:lstStyle/>
          <a:p>
            <a:r>
              <a:rPr lang="en-US" dirty="0" smtClean="0"/>
              <a:t>All new patients and then random unless triggers seen</a:t>
            </a:r>
          </a:p>
          <a:p>
            <a:r>
              <a:rPr lang="en-US" dirty="0" smtClean="0"/>
              <a:t>Becoming standard of care</a:t>
            </a:r>
          </a:p>
          <a:p>
            <a:r>
              <a:rPr lang="en-US" dirty="0" smtClean="0"/>
              <a:t>An excellent education tool for the physician</a:t>
            </a:r>
          </a:p>
          <a:p>
            <a:r>
              <a:rPr lang="en-US" dirty="0" smtClean="0"/>
              <a:t>Insurance driven limitations</a:t>
            </a:r>
          </a:p>
          <a:p>
            <a:r>
              <a:rPr lang="en-US" dirty="0" smtClean="0"/>
              <a:t>Triggers for UDS</a:t>
            </a:r>
          </a:p>
          <a:p>
            <a:r>
              <a:rPr lang="en-US" dirty="0" smtClean="0"/>
              <a:t>Need for confirmatory testing</a:t>
            </a:r>
          </a:p>
          <a:p>
            <a:r>
              <a:rPr lang="en-US" dirty="0" smtClean="0"/>
              <a:t>Is the prescribed drug in the system</a:t>
            </a:r>
          </a:p>
          <a:p>
            <a:r>
              <a:rPr lang="en-US" dirty="0" smtClean="0"/>
              <a:t>Are there illicit drugs or non-prescribed opioids in the urine</a:t>
            </a:r>
          </a:p>
          <a:p>
            <a:pPr>
              <a:buNone/>
            </a:pPr>
            <a:endParaRPr 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4000" y="0"/>
            <a:ext cx="8626415" cy="6858000"/>
          </a:xfrm>
          <a:prstGeom prst="rect">
            <a:avLst/>
          </a:prstGeom>
        </p:spPr>
      </p:pic>
    </p:spTree>
    <p:extLst>
      <p:ext uri="{BB962C8B-B14F-4D97-AF65-F5344CB8AC3E}">
        <p14:creationId xmlns:p14="http://schemas.microsoft.com/office/powerpoint/2010/main" val="108923525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Pill Counts</a:t>
            </a:r>
            <a:endParaRPr lang="en-US" dirty="0"/>
          </a:p>
        </p:txBody>
      </p:sp>
      <p:sp>
        <p:nvSpPr>
          <p:cNvPr id="3" name="Content Placeholder 2"/>
          <p:cNvSpPr>
            <a:spLocks noGrp="1"/>
          </p:cNvSpPr>
          <p:nvPr>
            <p:ph idx="1"/>
          </p:nvPr>
        </p:nvSpPr>
        <p:spPr/>
        <p:txBody>
          <a:bodyPr/>
          <a:lstStyle/>
          <a:p>
            <a:r>
              <a:rPr lang="en-US" dirty="0" smtClean="0"/>
              <a:t>Appropriate disposal of unused meds</a:t>
            </a:r>
          </a:p>
          <a:p>
            <a:r>
              <a:rPr lang="en-US" dirty="0" smtClean="0"/>
              <a:t>Where is the medication if not in the urine?</a:t>
            </a:r>
          </a:p>
          <a:p>
            <a:r>
              <a:rPr lang="en-US" dirty="0" smtClean="0"/>
              <a:t>On-site or at a local pharmacy</a:t>
            </a:r>
          </a:p>
          <a:p>
            <a:r>
              <a:rPr lang="en-US" dirty="0" smtClean="0"/>
              <a:t>Ideally within 24 hours</a:t>
            </a:r>
          </a:p>
          <a:p>
            <a:r>
              <a:rPr lang="en-US" dirty="0" smtClean="0"/>
              <a:t>When switching </a:t>
            </a:r>
            <a:r>
              <a:rPr lang="en-US" dirty="0" err="1" smtClean="0"/>
              <a:t>opioids</a:t>
            </a:r>
            <a:endParaRPr lang="en-US" dirty="0" smtClean="0"/>
          </a:p>
          <a:p>
            <a:r>
              <a:rPr lang="en-US" dirty="0" smtClean="0"/>
              <a:t>In circumstances of signs of diversion</a:t>
            </a:r>
          </a:p>
          <a:p>
            <a:r>
              <a:rPr lang="en-US" dirty="0" smtClean="0"/>
              <a:t>Lockbox or safe</a:t>
            </a:r>
            <a:endParaRPr lang="en-US"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Mistakes</a:t>
            </a:r>
            <a:endParaRPr lang="en-US" dirty="0"/>
          </a:p>
        </p:txBody>
      </p:sp>
      <p:sp>
        <p:nvSpPr>
          <p:cNvPr id="3" name="Content Placeholder 2"/>
          <p:cNvSpPr>
            <a:spLocks noGrp="1"/>
          </p:cNvSpPr>
          <p:nvPr>
            <p:ph idx="1"/>
          </p:nvPr>
        </p:nvSpPr>
        <p:spPr/>
        <p:txBody>
          <a:bodyPr/>
          <a:lstStyle/>
          <a:p>
            <a:r>
              <a:rPr lang="en-US" dirty="0" smtClean="0"/>
              <a:t>Continued escalation of opioids despite no evidence of improvement</a:t>
            </a:r>
          </a:p>
          <a:p>
            <a:r>
              <a:rPr lang="en-US" dirty="0" smtClean="0"/>
              <a:t>Opioids used in pain syndromes know to be poorly responsive</a:t>
            </a:r>
          </a:p>
          <a:p>
            <a:r>
              <a:rPr lang="en-US" dirty="0" smtClean="0"/>
              <a:t>Failure to document</a:t>
            </a:r>
          </a:p>
          <a:p>
            <a:r>
              <a:rPr lang="en-US" dirty="0" smtClean="0"/>
              <a:t>Not addressing psychosocial issues</a:t>
            </a:r>
          </a:p>
          <a:p>
            <a:r>
              <a:rPr lang="en-US" dirty="0" smtClean="0"/>
              <a:t>Lenient with abuse behaviors</a:t>
            </a:r>
          </a:p>
          <a:p>
            <a:r>
              <a:rPr lang="en-US" dirty="0" smtClean="0"/>
              <a:t>Failure to use monitoring systems</a:t>
            </a:r>
          </a:p>
          <a:p>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dirty="0" smtClean="0"/>
              <a:t>Conclusion:  Key Points</a:t>
            </a:r>
          </a:p>
        </p:txBody>
      </p:sp>
      <p:sp>
        <p:nvSpPr>
          <p:cNvPr id="46083" name="Rectangle 3"/>
          <p:cNvSpPr>
            <a:spLocks noGrp="1" noChangeArrowheads="1"/>
          </p:cNvSpPr>
          <p:nvPr>
            <p:ph type="body" idx="1"/>
          </p:nvPr>
        </p:nvSpPr>
        <p:spPr/>
        <p:txBody>
          <a:bodyPr/>
          <a:lstStyle/>
          <a:p>
            <a:pPr eaLnBrk="1" hangingPunct="1">
              <a:lnSpc>
                <a:spcPct val="90000"/>
              </a:lnSpc>
              <a:defRPr/>
            </a:pPr>
            <a:r>
              <a:rPr lang="en-US" dirty="0" smtClean="0"/>
              <a:t>Thoroughly evaluate the pain complaint</a:t>
            </a:r>
          </a:p>
          <a:p>
            <a:pPr eaLnBrk="1" hangingPunct="1">
              <a:lnSpc>
                <a:spcPct val="90000"/>
              </a:lnSpc>
              <a:defRPr/>
            </a:pPr>
            <a:r>
              <a:rPr lang="en-US" dirty="0" smtClean="0"/>
              <a:t>Consider psychological issues</a:t>
            </a:r>
          </a:p>
          <a:p>
            <a:pPr eaLnBrk="1" hangingPunct="1">
              <a:lnSpc>
                <a:spcPct val="90000"/>
              </a:lnSpc>
              <a:defRPr/>
            </a:pPr>
            <a:r>
              <a:rPr lang="en-US" dirty="0" smtClean="0"/>
              <a:t>Consider opioids as a treatment of last resort</a:t>
            </a:r>
          </a:p>
          <a:p>
            <a:pPr eaLnBrk="1" hangingPunct="1">
              <a:lnSpc>
                <a:spcPct val="90000"/>
              </a:lnSpc>
              <a:defRPr/>
            </a:pPr>
            <a:r>
              <a:rPr lang="en-US" dirty="0" smtClean="0"/>
              <a:t>Use a contract and informed consent</a:t>
            </a:r>
          </a:p>
          <a:p>
            <a:pPr eaLnBrk="1" hangingPunct="1">
              <a:lnSpc>
                <a:spcPct val="90000"/>
              </a:lnSpc>
              <a:defRPr/>
            </a:pPr>
            <a:r>
              <a:rPr lang="en-US" dirty="0" smtClean="0"/>
              <a:t>Patients should demonstrate a high level of responsibility</a:t>
            </a:r>
          </a:p>
          <a:p>
            <a:pPr eaLnBrk="1" hangingPunct="1">
              <a:lnSpc>
                <a:spcPct val="90000"/>
              </a:lnSpc>
              <a:defRPr/>
            </a:pPr>
            <a:r>
              <a:rPr lang="en-US" dirty="0" smtClean="0"/>
              <a:t>An accountability system must be in place</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669" y="1085850"/>
            <a:ext cx="3073631" cy="3526035"/>
          </a:xfrm>
        </p:spPr>
        <p:txBody>
          <a:bodyPr>
            <a:normAutofit fontScale="90000"/>
          </a:bodyPr>
          <a:lstStyle/>
          <a:p>
            <a:r>
              <a:rPr lang="en-US" dirty="0" smtClean="0"/>
              <a:t>Oklahoma Dentists and OU College of Dentistry</a:t>
            </a:r>
            <a:br>
              <a:rPr lang="en-US" dirty="0" smtClean="0"/>
            </a:br>
            <a:r>
              <a:rPr lang="en-US" dirty="0"/>
              <a:t/>
            </a:r>
            <a:br>
              <a:rPr lang="en-US" dirty="0"/>
            </a:br>
            <a:r>
              <a:rPr lang="en-US" dirty="0" smtClean="0"/>
              <a:t>Opioid Crisis</a:t>
            </a:r>
            <a:br>
              <a:rPr lang="en-US" dirty="0" smtClean="0"/>
            </a:br>
            <a:r>
              <a:rPr lang="en-US" dirty="0" smtClean="0"/>
              <a:t>Strategies</a:t>
            </a:r>
            <a:endParaRPr lang="en-US" dirty="0"/>
          </a:p>
        </p:txBody>
      </p:sp>
      <p:sp>
        <p:nvSpPr>
          <p:cNvPr id="3" name="Subtitle 2"/>
          <p:cNvSpPr>
            <a:spLocks noGrp="1"/>
          </p:cNvSpPr>
          <p:nvPr>
            <p:ph type="subTitle" idx="1"/>
          </p:nvPr>
        </p:nvSpPr>
        <p:spPr>
          <a:xfrm>
            <a:off x="469669" y="4743450"/>
            <a:ext cx="3073631" cy="1085850"/>
          </a:xfrm>
        </p:spPr>
        <p:txBody>
          <a:bodyPr>
            <a:normAutofit fontScale="85000" lnSpcReduction="10000"/>
          </a:bodyPr>
          <a:lstStyle/>
          <a:p>
            <a:r>
              <a:rPr lang="en-US" dirty="0" smtClean="0"/>
              <a:t>M EDMUND Braly DDS ACD FAACS</a:t>
            </a:r>
          </a:p>
          <a:p>
            <a:r>
              <a:rPr lang="en-US" dirty="0" smtClean="0"/>
              <a:t>Assoc.  Prof, OUCOD Oral/Maxillofacial surgery</a:t>
            </a:r>
          </a:p>
          <a:p>
            <a:r>
              <a:rPr lang="en-US" dirty="0" err="1" smtClean="0"/>
              <a:t>Imm</a:t>
            </a:r>
            <a:r>
              <a:rPr lang="en-US" dirty="0" smtClean="0"/>
              <a:t>. Past President Ok Dent Assoc.</a:t>
            </a:r>
          </a:p>
        </p:txBody>
      </p:sp>
    </p:spTree>
    <p:extLst>
      <p:ext uri="{BB962C8B-B14F-4D97-AF65-F5344CB8AC3E}">
        <p14:creationId xmlns:p14="http://schemas.microsoft.com/office/powerpoint/2010/main" val="78189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hats: Practicing Oral Surgeon, ODA spokesperson, OUCOD professor</a:t>
            </a:r>
            <a:endParaRPr lang="en-US" dirty="0"/>
          </a:p>
        </p:txBody>
      </p:sp>
      <p:sp>
        <p:nvSpPr>
          <p:cNvPr id="3" name="Content Placeholder 2"/>
          <p:cNvSpPr>
            <a:spLocks noGrp="1"/>
          </p:cNvSpPr>
          <p:nvPr>
            <p:ph idx="1"/>
          </p:nvPr>
        </p:nvSpPr>
        <p:spPr>
          <a:xfrm>
            <a:off x="1143000" y="1657351"/>
            <a:ext cx="6858000" cy="4343400"/>
          </a:xfrm>
        </p:spPr>
        <p:txBody>
          <a:bodyPr/>
          <a:lstStyle/>
          <a:p>
            <a:endParaRPr lang="en-US" dirty="0" smtClean="0"/>
          </a:p>
          <a:p>
            <a:r>
              <a:rPr lang="en-US" dirty="0" smtClean="0"/>
              <a:t>Woodward High School Boomer</a:t>
            </a:r>
          </a:p>
          <a:p>
            <a:r>
              <a:rPr lang="en-US" dirty="0" smtClean="0"/>
              <a:t>Alva, Northwestern State Ranger</a:t>
            </a:r>
          </a:p>
          <a:p>
            <a:r>
              <a:rPr lang="en-US" dirty="0" smtClean="0"/>
              <a:t>University Oklahoma College of Dentistry, graduate member first class</a:t>
            </a:r>
          </a:p>
          <a:p>
            <a:r>
              <a:rPr lang="en-US" dirty="0" smtClean="0"/>
              <a:t>University of Oklahoma College of Medicine: four year residency in Oral and Maxillofacial Surgery</a:t>
            </a:r>
          </a:p>
          <a:p>
            <a:r>
              <a:rPr lang="en-US" dirty="0" smtClean="0"/>
              <a:t>Private practice 20 </a:t>
            </a:r>
            <a:r>
              <a:rPr lang="en-US" dirty="0" err="1" smtClean="0"/>
              <a:t>yrs</a:t>
            </a:r>
            <a:r>
              <a:rPr lang="en-US" dirty="0" smtClean="0"/>
              <a:t>, Enid; private practice 15 </a:t>
            </a:r>
            <a:r>
              <a:rPr lang="en-US" dirty="0" err="1" smtClean="0"/>
              <a:t>yrs</a:t>
            </a:r>
            <a:r>
              <a:rPr lang="en-US" dirty="0" smtClean="0"/>
              <a:t>, Norman.</a:t>
            </a:r>
          </a:p>
          <a:p>
            <a:r>
              <a:rPr lang="en-US" dirty="0" smtClean="0"/>
              <a:t>Teaching part time 30 </a:t>
            </a:r>
            <a:r>
              <a:rPr lang="en-US" dirty="0" err="1" smtClean="0"/>
              <a:t>yrs</a:t>
            </a:r>
            <a:r>
              <a:rPr lang="en-US" dirty="0" smtClean="0"/>
              <a:t>; full time 2 </a:t>
            </a:r>
            <a:r>
              <a:rPr lang="en-US" dirty="0" err="1" smtClean="0"/>
              <a:t>yrs</a:t>
            </a:r>
            <a:r>
              <a:rPr lang="en-US" dirty="0" smtClean="0"/>
              <a:t> </a:t>
            </a:r>
          </a:p>
          <a:p>
            <a:r>
              <a:rPr lang="en-US" dirty="0" smtClean="0"/>
              <a:t>Director of student and resident OMS Clinic, OUCOD</a:t>
            </a:r>
          </a:p>
          <a:p>
            <a:r>
              <a:rPr lang="en-US" dirty="0" smtClean="0"/>
              <a:t>Director of Pre-doctoral OMS Studies, OUCOD</a:t>
            </a:r>
          </a:p>
          <a:p>
            <a:endParaRPr lang="en-US" dirty="0"/>
          </a:p>
          <a:p>
            <a:pPr marL="0" indent="0">
              <a:buNone/>
            </a:pPr>
            <a:endParaRPr lang="en-US" dirty="0"/>
          </a:p>
        </p:txBody>
      </p:sp>
    </p:spTree>
    <p:extLst>
      <p:ext uri="{BB962C8B-B14F-4D97-AF65-F5344CB8AC3E}">
        <p14:creationId xmlns:p14="http://schemas.microsoft.com/office/powerpoint/2010/main" val="417648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resume, ab.</a:t>
            </a:r>
            <a:endParaRPr lang="en-US" dirty="0"/>
          </a:p>
        </p:txBody>
      </p:sp>
      <p:sp>
        <p:nvSpPr>
          <p:cNvPr id="3" name="Content Placeholder 2"/>
          <p:cNvSpPr>
            <a:spLocks noGrp="1"/>
          </p:cNvSpPr>
          <p:nvPr>
            <p:ph idx="1"/>
          </p:nvPr>
        </p:nvSpPr>
        <p:spPr>
          <a:xfrm>
            <a:off x="1143000" y="2057401"/>
            <a:ext cx="6858000" cy="3943349"/>
          </a:xfrm>
        </p:spPr>
        <p:txBody>
          <a:bodyPr>
            <a:normAutofit lnSpcReduction="10000"/>
          </a:bodyPr>
          <a:lstStyle/>
          <a:p>
            <a:r>
              <a:rPr lang="en-US" dirty="0" smtClean="0"/>
              <a:t>Board Certified: American Board of Oral and Maxillofacial Surgery</a:t>
            </a:r>
          </a:p>
          <a:p>
            <a:r>
              <a:rPr lang="en-US" dirty="0" smtClean="0"/>
              <a:t>Board Certified: National Board of Dental Anesthesiology</a:t>
            </a:r>
          </a:p>
          <a:p>
            <a:r>
              <a:rPr lang="en-US" dirty="0" smtClean="0"/>
              <a:t>Masters Certificate: American College of Oral/Maxillofacial </a:t>
            </a:r>
            <a:r>
              <a:rPr lang="en-US" dirty="0" err="1" smtClean="0"/>
              <a:t>Surg’s</a:t>
            </a:r>
            <a:endParaRPr lang="en-US" dirty="0" smtClean="0"/>
          </a:p>
          <a:p>
            <a:r>
              <a:rPr lang="en-US" dirty="0" smtClean="0"/>
              <a:t>Fellow, American Academy of Cosmetic Surgery, American College of Dentists,  Pierre Fauchard  (International Honor) Society, OKU (Academic) Honor Society</a:t>
            </a:r>
          </a:p>
          <a:p>
            <a:endParaRPr lang="en-US" dirty="0" smtClean="0"/>
          </a:p>
          <a:p>
            <a:r>
              <a:rPr lang="en-US" dirty="0" smtClean="0"/>
              <a:t>Chief of Staff/ Chairman of Board, </a:t>
            </a:r>
            <a:r>
              <a:rPr lang="en-US" dirty="0" err="1" smtClean="0"/>
              <a:t>Integris</a:t>
            </a:r>
            <a:r>
              <a:rPr lang="en-US" dirty="0" smtClean="0"/>
              <a:t> Bass Baptist Hospital</a:t>
            </a:r>
          </a:p>
          <a:p>
            <a:r>
              <a:rPr lang="en-US" dirty="0" smtClean="0"/>
              <a:t>Physician Surveyor, Accreditation Association for Ambulatory Health Care</a:t>
            </a:r>
          </a:p>
          <a:p>
            <a:r>
              <a:rPr lang="en-US" dirty="0" smtClean="0"/>
              <a:t>Co-Chair, Anesthesia Advisory Committee, Ok Board of Dentistry</a:t>
            </a:r>
          </a:p>
          <a:p>
            <a:endParaRPr lang="en-US" dirty="0"/>
          </a:p>
        </p:txBody>
      </p:sp>
    </p:spTree>
    <p:extLst>
      <p:ext uri="{BB962C8B-B14F-4D97-AF65-F5344CB8AC3E}">
        <p14:creationId xmlns:p14="http://schemas.microsoft.com/office/powerpoint/2010/main" val="308945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Practice Oral Surgeon</a:t>
            </a:r>
            <a:endParaRPr lang="en-US" dirty="0"/>
          </a:p>
        </p:txBody>
      </p:sp>
      <p:sp>
        <p:nvSpPr>
          <p:cNvPr id="3" name="Content Placeholder 2"/>
          <p:cNvSpPr>
            <a:spLocks noGrp="1"/>
          </p:cNvSpPr>
          <p:nvPr>
            <p:ph idx="1"/>
          </p:nvPr>
        </p:nvSpPr>
        <p:spPr/>
        <p:txBody>
          <a:bodyPr/>
          <a:lstStyle/>
          <a:p>
            <a:r>
              <a:rPr lang="en-US" dirty="0" smtClean="0"/>
              <a:t>Write scripts for opioids only three ways  vii, xii, or xvii.  Basically two day, three day, or four day supply.  Caught 2 bad guys!</a:t>
            </a:r>
          </a:p>
          <a:p>
            <a:r>
              <a:rPr lang="en-US" dirty="0" smtClean="0"/>
              <a:t>Never wrote for more than 7.5 mg/tab</a:t>
            </a:r>
          </a:p>
          <a:p>
            <a:r>
              <a:rPr lang="en-US" dirty="0" smtClean="0"/>
              <a:t>International Conference of National Societies of Dental Anesthesiology, world wide perspective on our Rx writing.</a:t>
            </a:r>
          </a:p>
          <a:p>
            <a:r>
              <a:rPr lang="en-US" dirty="0" smtClean="0"/>
              <a:t>Active constant review of other State’s regulations as a consultant and examiner for AAAHC national accrediting agency.</a:t>
            </a:r>
          </a:p>
          <a:p>
            <a:r>
              <a:rPr lang="en-US" dirty="0" smtClean="0"/>
              <a:t>Helped write/edit the latest revisions to the Oklahoma Dental Practice Act.  First major revision since 1950’s.</a:t>
            </a:r>
          </a:p>
          <a:p>
            <a:endParaRPr lang="en-US" dirty="0"/>
          </a:p>
        </p:txBody>
      </p:sp>
    </p:spTree>
    <p:extLst>
      <p:ext uri="{BB962C8B-B14F-4D97-AF65-F5344CB8AC3E}">
        <p14:creationId xmlns:p14="http://schemas.microsoft.com/office/powerpoint/2010/main" val="150907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Oklahoma Dental Association- </a:t>
            </a:r>
            <a:r>
              <a:rPr lang="en-US" dirty="0" err="1" smtClean="0"/>
              <a:t>Imm</a:t>
            </a:r>
            <a:r>
              <a:rPr lang="en-US" dirty="0" smtClean="0"/>
              <a:t> Past Pres</a:t>
            </a:r>
            <a:endParaRPr lang="en-US" dirty="0"/>
          </a:p>
        </p:txBody>
      </p:sp>
      <p:sp>
        <p:nvSpPr>
          <p:cNvPr id="3" name="Content Placeholder 2"/>
          <p:cNvSpPr>
            <a:spLocks noGrp="1"/>
          </p:cNvSpPr>
          <p:nvPr>
            <p:ph idx="1"/>
          </p:nvPr>
        </p:nvSpPr>
        <p:spPr/>
        <p:txBody>
          <a:bodyPr/>
          <a:lstStyle/>
          <a:p>
            <a:r>
              <a:rPr lang="en-US" dirty="0" smtClean="0"/>
              <a:t>Oklahoma Dental Association has been proactively working with the Oklahoma Board of Dentists to be a positive force in meeting the challenges the State faces concerning opioid use, diversion, abuse, and addiction.  Methods: publications and CE</a:t>
            </a:r>
          </a:p>
          <a:p>
            <a:r>
              <a:rPr lang="en-US" dirty="0" smtClean="0"/>
              <a:t>Multiple lectures provided over the last four years at State meetings (last year, 6 </a:t>
            </a:r>
            <a:r>
              <a:rPr lang="en-US" dirty="0" err="1" smtClean="0"/>
              <a:t>hrs</a:t>
            </a:r>
            <a:r>
              <a:rPr lang="en-US" dirty="0" smtClean="0"/>
              <a:t>),  national AAOMS (8 </a:t>
            </a:r>
            <a:r>
              <a:rPr lang="en-US" dirty="0" err="1" smtClean="0"/>
              <a:t>hrs</a:t>
            </a:r>
            <a:r>
              <a:rPr lang="en-US" dirty="0" smtClean="0"/>
              <a:t>) course, and American Dental Association (multiple courses).</a:t>
            </a:r>
          </a:p>
          <a:p>
            <a:r>
              <a:rPr lang="en-US" dirty="0" smtClean="0"/>
              <a:t>Article written for ODA newsletter on Opioid prescribing and the Oklahoma Prescription Monitoring Program.  (Article, unknown to the author until preparing these remarks, is required reading for dental students in their pharmacology course).</a:t>
            </a:r>
            <a:endParaRPr lang="en-US" dirty="0"/>
          </a:p>
        </p:txBody>
      </p:sp>
    </p:spTree>
    <p:extLst>
      <p:ext uri="{BB962C8B-B14F-4D97-AF65-F5344CB8AC3E}">
        <p14:creationId xmlns:p14="http://schemas.microsoft.com/office/powerpoint/2010/main" val="70519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28850"/>
            <a:ext cx="6858000" cy="3771901"/>
          </a:xfrm>
        </p:spPr>
        <p:txBody>
          <a:bodyPr>
            <a:normAutofit lnSpcReduction="10000"/>
          </a:bodyPr>
          <a:lstStyle/>
          <a:p>
            <a:r>
              <a:rPr lang="en-US" dirty="0" smtClean="0"/>
              <a:t>All Dental organizations are now involved in pro-active provider continuing education on the opioid crisis</a:t>
            </a:r>
          </a:p>
          <a:p>
            <a:r>
              <a:rPr lang="en-US" dirty="0" smtClean="0"/>
              <a:t>ODA  Patrick </a:t>
            </a:r>
            <a:r>
              <a:rPr lang="en-US" dirty="0" err="1" smtClean="0"/>
              <a:t>Sammon</a:t>
            </a:r>
            <a:r>
              <a:rPr lang="en-US" dirty="0" smtClean="0"/>
              <a:t>, PhD. </a:t>
            </a:r>
            <a:r>
              <a:rPr lang="en-US" dirty="0" err="1" smtClean="0"/>
              <a:t>Univ</a:t>
            </a:r>
            <a:r>
              <a:rPr lang="en-US" dirty="0" smtClean="0"/>
              <a:t> Kentucky </a:t>
            </a:r>
            <a:r>
              <a:rPr lang="en-US" dirty="0" err="1" smtClean="0"/>
              <a:t>CODent</a:t>
            </a:r>
            <a:r>
              <a:rPr lang="en-US" dirty="0" smtClean="0"/>
              <a:t>, </a:t>
            </a:r>
            <a:r>
              <a:rPr lang="en-US" dirty="0" err="1" smtClean="0"/>
              <a:t>COMed</a:t>
            </a:r>
            <a:r>
              <a:rPr lang="en-US" dirty="0" smtClean="0"/>
              <a:t>, physiologist.  Tulsa, ODA meeting this year. Six hours of CE “The new face of drug abuse”- 3hr and “Prescription Drug Abuse, Addictive Disorders, and Prescription Monitoring Programs”- 3hrs.  SW Dental Meet, Dallas the year before.  Instructor, Fed Law Enforcement and Counter Drug Task Force Training Programs.</a:t>
            </a:r>
          </a:p>
          <a:p>
            <a:r>
              <a:rPr lang="en-US" dirty="0" smtClean="0"/>
              <a:t>AAOMS Keynote Speaker this year: Andrew </a:t>
            </a:r>
            <a:r>
              <a:rPr lang="en-US" dirty="0" err="1" smtClean="0"/>
              <a:t>Kolodny</a:t>
            </a:r>
            <a:r>
              <a:rPr lang="en-US" dirty="0" smtClean="0"/>
              <a:t> MD, Psychiatrist.   Director, Opioid Policy Research, Heller School for Social Policy and </a:t>
            </a:r>
            <a:r>
              <a:rPr lang="en-US" dirty="0" err="1" smtClean="0"/>
              <a:t>Managment</a:t>
            </a:r>
            <a:r>
              <a:rPr lang="en-US" dirty="0" smtClean="0"/>
              <a:t>, Brandeis University.  “Opioid and Heroin Crisis:  An Epidemic of Addiction”.  This month free to all 7,500+ OMS in US.</a:t>
            </a:r>
            <a:r>
              <a:rPr lang="en-US" dirty="0"/>
              <a:t> </a:t>
            </a:r>
            <a:r>
              <a:rPr lang="en-US" dirty="0" smtClean="0"/>
              <a:t> Permission to use in OUCOD classes, recorded speech, handouts.  (His handout of keynote speech included in this Commission's record.)</a:t>
            </a:r>
            <a:endParaRPr lang="en-US" dirty="0"/>
          </a:p>
        </p:txBody>
      </p:sp>
      <p:sp>
        <p:nvSpPr>
          <p:cNvPr id="4" name="Title 3"/>
          <p:cNvSpPr>
            <a:spLocks noGrp="1"/>
          </p:cNvSpPr>
          <p:nvPr>
            <p:ph type="title"/>
          </p:nvPr>
        </p:nvSpPr>
        <p:spPr/>
        <p:txBody>
          <a:bodyPr>
            <a:normAutofit fontScale="90000"/>
          </a:bodyPr>
          <a:lstStyle/>
          <a:p>
            <a:r>
              <a:rPr lang="en-US" dirty="0" smtClean="0"/>
              <a:t>American Dental Association</a:t>
            </a:r>
            <a:br>
              <a:rPr lang="en-US" dirty="0" smtClean="0"/>
            </a:br>
            <a:r>
              <a:rPr lang="en-US" dirty="0" smtClean="0"/>
              <a:t>Oklahoma Dental Association</a:t>
            </a:r>
            <a:br>
              <a:rPr lang="en-US" dirty="0" smtClean="0"/>
            </a:br>
            <a:r>
              <a:rPr lang="en-US" dirty="0" smtClean="0"/>
              <a:t>American Association of Oral and Maxillofacial Surgeons</a:t>
            </a:r>
            <a:endParaRPr lang="en-US" dirty="0"/>
          </a:p>
        </p:txBody>
      </p:sp>
    </p:spTree>
    <p:extLst>
      <p:ext uri="{BB962C8B-B14F-4D97-AF65-F5344CB8AC3E}">
        <p14:creationId xmlns:p14="http://schemas.microsoft.com/office/powerpoint/2010/main" val="381866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OUCOD</a:t>
            </a:r>
            <a:endParaRPr lang="en-US" dirty="0"/>
          </a:p>
        </p:txBody>
      </p:sp>
      <p:sp>
        <p:nvSpPr>
          <p:cNvPr id="3" name="Content Placeholder 2"/>
          <p:cNvSpPr>
            <a:spLocks noGrp="1"/>
          </p:cNvSpPr>
          <p:nvPr>
            <p:ph idx="1"/>
          </p:nvPr>
        </p:nvSpPr>
        <p:spPr/>
        <p:txBody>
          <a:bodyPr/>
          <a:lstStyle/>
          <a:p>
            <a:r>
              <a:rPr lang="en-US" dirty="0" smtClean="0"/>
              <a:t>We teach that opioids are only to be used when other less addicting medication will suffice.  Typically, we teach four third molar removal requires Ibuprofen, 600 q6hrs.</a:t>
            </a:r>
          </a:p>
          <a:p>
            <a:r>
              <a:rPr lang="en-US" dirty="0" smtClean="0"/>
              <a:t>Two jaw surgeries get 4 day Rx for opioids, not renewed.  </a:t>
            </a:r>
          </a:p>
          <a:p>
            <a:r>
              <a:rPr lang="en-US" dirty="0" smtClean="0"/>
              <a:t>Follow up Rx’s Ibuprofen, or suggest OTC.</a:t>
            </a:r>
          </a:p>
          <a:p>
            <a:r>
              <a:rPr lang="en-US" dirty="0" smtClean="0"/>
              <a:t>Pharmacology in Dental School, team taught by the Pharmacology Department, OUHSC.  14 week semester equivalent. </a:t>
            </a:r>
          </a:p>
          <a:p>
            <a:r>
              <a:rPr lang="en-US" dirty="0" smtClean="0"/>
              <a:t>Two hours on medications specific to  sedation and anxiety in dental office </a:t>
            </a:r>
          </a:p>
          <a:p>
            <a:endParaRPr lang="en-US" dirty="0"/>
          </a:p>
        </p:txBody>
      </p:sp>
    </p:spTree>
    <p:extLst>
      <p:ext uri="{BB962C8B-B14F-4D97-AF65-F5344CB8AC3E}">
        <p14:creationId xmlns:p14="http://schemas.microsoft.com/office/powerpoint/2010/main" val="378762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Grp="1" noChangeArrowheads="1"/>
          </p:cNvSpPr>
          <p:nvPr>
            <p:ph type="title"/>
          </p:nvPr>
        </p:nvSpPr>
        <p:spPr/>
        <p:txBody>
          <a:bodyPr/>
          <a:lstStyle/>
          <a:p>
            <a:pPr>
              <a:defRPr/>
            </a:pPr>
            <a:r>
              <a:rPr lang="en-US"/>
              <a:t>The Basic Pain Pathway</a:t>
            </a:r>
          </a:p>
        </p:txBody>
      </p:sp>
      <p:pic>
        <p:nvPicPr>
          <p:cNvPr id="5123" name="Picture 4" descr="peripheral nerve break out"/>
          <p:cNvPicPr>
            <a:picLocks noGrp="1" noChangeAspect="1" noChangeArrowheads="1"/>
          </p:cNvPicPr>
          <p:nvPr>
            <p:ph idx="1"/>
          </p:nvPr>
        </p:nvPicPr>
        <p:blipFill>
          <a:blip r:embed="rId2" cstate="print"/>
          <a:srcRect/>
          <a:stretch>
            <a:fillRect/>
          </a:stretch>
        </p:blipFill>
        <p:spPr>
          <a:xfrm>
            <a:off x="485775" y="1828800"/>
            <a:ext cx="8023225" cy="4267200"/>
          </a:xfrm>
          <a:noFill/>
        </p:spPr>
      </p:pic>
    </p:spTree>
    <p:extLst>
      <p:ext uri="{BB962C8B-B14F-4D97-AF65-F5344CB8AC3E}">
        <p14:creationId xmlns:p14="http://schemas.microsoft.com/office/powerpoint/2010/main" val="301564138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Pharmacology course</a:t>
            </a:r>
            <a:endParaRPr lang="en-US" dirty="0"/>
          </a:p>
        </p:txBody>
      </p:sp>
      <p:sp>
        <p:nvSpPr>
          <p:cNvPr id="3" name="Content Placeholder 2"/>
          <p:cNvSpPr>
            <a:spLocks noGrp="1"/>
          </p:cNvSpPr>
          <p:nvPr>
            <p:ph idx="1"/>
          </p:nvPr>
        </p:nvSpPr>
        <p:spPr>
          <a:xfrm>
            <a:off x="571500" y="2057400"/>
            <a:ext cx="8286750" cy="4343400"/>
          </a:xfrm>
        </p:spPr>
        <p:txBody>
          <a:bodyPr>
            <a:normAutofit lnSpcReduction="10000"/>
          </a:bodyPr>
          <a:lstStyle/>
          <a:p>
            <a:r>
              <a:rPr lang="en-US" dirty="0" smtClean="0"/>
              <a:t>Semester equivalent, one hour/week plus individual reading and an pharmacy observation requirement.</a:t>
            </a:r>
          </a:p>
          <a:p>
            <a:r>
              <a:rPr lang="en-US" dirty="0" smtClean="0"/>
              <a:t>Includes not only pharmacology lectures, but also:</a:t>
            </a:r>
          </a:p>
          <a:p>
            <a:pPr marL="0" indent="0">
              <a:buNone/>
            </a:pPr>
            <a:r>
              <a:rPr lang="en-US" dirty="0"/>
              <a:t> </a:t>
            </a:r>
            <a:r>
              <a:rPr lang="en-US" dirty="0" smtClean="0"/>
              <a:t>  Drug Laws, including penalties</a:t>
            </a:r>
          </a:p>
          <a:p>
            <a:pPr marL="0" indent="0">
              <a:buNone/>
            </a:pPr>
            <a:r>
              <a:rPr lang="en-US" dirty="0"/>
              <a:t> </a:t>
            </a:r>
            <a:r>
              <a:rPr lang="en-US" dirty="0" smtClean="0"/>
              <a:t>  Prescription Monitoring Program</a:t>
            </a:r>
          </a:p>
          <a:p>
            <a:pPr marL="0" indent="0">
              <a:buNone/>
            </a:pPr>
            <a:r>
              <a:rPr lang="en-US" dirty="0"/>
              <a:t> </a:t>
            </a:r>
            <a:r>
              <a:rPr lang="en-US" dirty="0" smtClean="0"/>
              <a:t>  23 page Office Based Opioid prescribing guidelines (OSMA, OK </a:t>
            </a:r>
          </a:p>
          <a:p>
            <a:pPr marL="0" indent="0">
              <a:buNone/>
            </a:pPr>
            <a:r>
              <a:rPr lang="en-US" dirty="0"/>
              <a:t> </a:t>
            </a:r>
            <a:r>
              <a:rPr lang="en-US" dirty="0" smtClean="0"/>
              <a:t>  Board of Dentistry, D.O. Board, Pharmacy Board, Ok </a:t>
            </a:r>
            <a:r>
              <a:rPr lang="en-US" dirty="0" err="1" smtClean="0"/>
              <a:t>Dept</a:t>
            </a:r>
            <a:r>
              <a:rPr lang="en-US" dirty="0" smtClean="0"/>
              <a:t> Health, et. al.)</a:t>
            </a:r>
          </a:p>
          <a:p>
            <a:pPr marL="0" indent="0">
              <a:buNone/>
            </a:pPr>
            <a:r>
              <a:rPr lang="en-US" dirty="0"/>
              <a:t> </a:t>
            </a:r>
            <a:r>
              <a:rPr lang="en-US" dirty="0" smtClean="0"/>
              <a:t>  Includes Pt. Handouts and Poster downloads.</a:t>
            </a:r>
          </a:p>
          <a:p>
            <a:pPr marL="0" indent="0">
              <a:buNone/>
            </a:pPr>
            <a:r>
              <a:rPr lang="en-US" dirty="0" smtClean="0"/>
              <a:t>Additional pharmacology in the Control of Pain and Anxiety course:  14 weeks course (2 hours lecture/week), 10 of 14 weeks on pharmacology of local anesthetic drugs, antibiotics, sedation medication, PMP, and Rx writing.</a:t>
            </a:r>
          </a:p>
          <a:p>
            <a:pPr marL="0" indent="0">
              <a:buNone/>
            </a:pPr>
            <a:r>
              <a:rPr lang="en-US" dirty="0" smtClean="0"/>
              <a:t>        </a:t>
            </a:r>
            <a:endParaRPr lang="en-US" dirty="0"/>
          </a:p>
        </p:txBody>
      </p:sp>
    </p:spTree>
    <p:extLst>
      <p:ext uri="{BB962C8B-B14F-4D97-AF65-F5344CB8AC3E}">
        <p14:creationId xmlns:p14="http://schemas.microsoft.com/office/powerpoint/2010/main" val="92918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teach:</a:t>
            </a:r>
            <a:endParaRPr lang="en-US" dirty="0"/>
          </a:p>
        </p:txBody>
      </p:sp>
      <p:sp>
        <p:nvSpPr>
          <p:cNvPr id="3" name="Content Placeholder 2"/>
          <p:cNvSpPr>
            <a:spLocks noGrp="1"/>
          </p:cNvSpPr>
          <p:nvPr>
            <p:ph idx="1"/>
          </p:nvPr>
        </p:nvSpPr>
        <p:spPr/>
        <p:txBody>
          <a:bodyPr>
            <a:normAutofit/>
          </a:bodyPr>
          <a:lstStyle/>
          <a:p>
            <a:r>
              <a:rPr lang="en-US" dirty="0" smtClean="0"/>
              <a:t>Opioids should not be used unless other less addictive medications will not suffice for ACUTE PAIN.</a:t>
            </a:r>
          </a:p>
          <a:p>
            <a:r>
              <a:rPr lang="en-US" dirty="0" smtClean="0"/>
              <a:t>Opioids should be written for </a:t>
            </a:r>
            <a:r>
              <a:rPr lang="en-US" i="1" dirty="0" smtClean="0"/>
              <a:t>no more </a:t>
            </a:r>
            <a:r>
              <a:rPr lang="en-US" dirty="0" smtClean="0"/>
              <a:t>than a FOUR DAY SUPPLY, and should a follow on Rx be required, one should try NSAIDS or have patient move to OTC meds.</a:t>
            </a:r>
          </a:p>
          <a:p>
            <a:r>
              <a:rPr lang="en-US" dirty="0" smtClean="0"/>
              <a:t>Rx’s are not renewed without patient returning for follow-up examination.</a:t>
            </a:r>
          </a:p>
          <a:p>
            <a:r>
              <a:rPr lang="en-US" dirty="0" smtClean="0"/>
              <a:t>Appropriate queries to OK PMP Aware website must be documented in the patient record. (180 days)</a:t>
            </a:r>
          </a:p>
          <a:p>
            <a:r>
              <a:rPr lang="en-US" dirty="0" smtClean="0"/>
              <a:t>First lecture on Drug Laws and Prescription Writing</a:t>
            </a:r>
          </a:p>
          <a:p>
            <a:r>
              <a:rPr lang="en-US" dirty="0" smtClean="0"/>
              <a:t>Keep opioid naïve patients naïve!  Especially teens. </a:t>
            </a:r>
            <a:endParaRPr lang="en-US" dirty="0"/>
          </a:p>
        </p:txBody>
      </p:sp>
    </p:spTree>
    <p:extLst>
      <p:ext uri="{BB962C8B-B14F-4D97-AF65-F5344CB8AC3E}">
        <p14:creationId xmlns:p14="http://schemas.microsoft.com/office/powerpoint/2010/main" val="29538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Drug Laws and Prescription Writing.</a:t>
            </a:r>
            <a:endParaRPr lang="en-US" dirty="0"/>
          </a:p>
        </p:txBody>
      </p:sp>
      <p:sp>
        <p:nvSpPr>
          <p:cNvPr id="3" name="Content Placeholder 2"/>
          <p:cNvSpPr>
            <a:spLocks noGrp="1"/>
          </p:cNvSpPr>
          <p:nvPr>
            <p:ph idx="1"/>
          </p:nvPr>
        </p:nvSpPr>
        <p:spPr>
          <a:xfrm>
            <a:off x="1143000" y="1543051"/>
            <a:ext cx="6858000" cy="4457699"/>
          </a:xfrm>
        </p:spPr>
        <p:txBody>
          <a:bodyPr/>
          <a:lstStyle/>
          <a:p>
            <a:pPr marL="0" indent="0">
              <a:buNone/>
            </a:pPr>
            <a:endParaRPr lang="en-US" dirty="0" smtClean="0"/>
          </a:p>
          <a:p>
            <a:r>
              <a:rPr lang="en-US" dirty="0" smtClean="0"/>
              <a:t>Description of the </a:t>
            </a:r>
            <a:r>
              <a:rPr lang="en-US" b="1" dirty="0" smtClean="0"/>
              <a:t>scope of practice </a:t>
            </a:r>
            <a:r>
              <a:rPr lang="en-US" dirty="0" smtClean="0"/>
              <a:t>of Dentists related to prescribing medications and the </a:t>
            </a:r>
            <a:r>
              <a:rPr lang="en-US" i="1" dirty="0" smtClean="0"/>
              <a:t>grounds for penalties</a:t>
            </a:r>
            <a:r>
              <a:rPr lang="en-US" dirty="0" smtClean="0"/>
              <a:t>.</a:t>
            </a:r>
          </a:p>
          <a:p>
            <a:r>
              <a:rPr lang="en-US" dirty="0" smtClean="0"/>
              <a:t>State Pharmacy Act: “licensed practitioners”…”includes Dentists licensed to practice and authorized to prescribe dangerous drugs </a:t>
            </a:r>
            <a:r>
              <a:rPr lang="en-US" dirty="0" smtClean="0">
                <a:solidFill>
                  <a:srgbClr val="FF0000"/>
                </a:solidFill>
              </a:rPr>
              <a:t>within the scope of practice of such practitioner</a:t>
            </a:r>
            <a:r>
              <a:rPr lang="en-US" dirty="0" smtClean="0"/>
              <a:t>” No DDS BCP’s!</a:t>
            </a:r>
          </a:p>
          <a:p>
            <a:r>
              <a:rPr lang="en-US" dirty="0" smtClean="0"/>
              <a:t>Pharmacists responsibility…to use professional judgement…is this </a:t>
            </a:r>
            <a:r>
              <a:rPr lang="en-US" u="sng" dirty="0" smtClean="0"/>
              <a:t>a legitimate medical purpose </a:t>
            </a:r>
            <a:r>
              <a:rPr lang="en-US" dirty="0" smtClean="0"/>
              <a:t>by an </a:t>
            </a:r>
            <a:r>
              <a:rPr lang="en-US" u="sng" dirty="0" smtClean="0"/>
              <a:t>authorized prescriber </a:t>
            </a:r>
            <a:r>
              <a:rPr lang="en-US" dirty="0" smtClean="0"/>
              <a:t>acting in </a:t>
            </a:r>
            <a:r>
              <a:rPr lang="en-US" u="sng" dirty="0" smtClean="0"/>
              <a:t>the usual course of the practitioner’s professional practice</a:t>
            </a:r>
            <a:r>
              <a:rPr lang="en-US" dirty="0" smtClean="0"/>
              <a:t>?</a:t>
            </a:r>
          </a:p>
          <a:p>
            <a:r>
              <a:rPr lang="en-US" dirty="0" smtClean="0"/>
              <a:t>Proper prescriber/patient relationship? Pt ID, diagnosis, discussion of treatment plan and options, offer counseling, provide follow up care.</a:t>
            </a:r>
          </a:p>
          <a:p>
            <a:r>
              <a:rPr lang="en-US" dirty="0" smtClean="0"/>
              <a:t>NO 1</a:t>
            </a:r>
            <a:r>
              <a:rPr lang="en-US" baseline="30000" dirty="0" smtClean="0"/>
              <a:t>st</a:t>
            </a:r>
            <a:r>
              <a:rPr lang="en-US" dirty="0" smtClean="0"/>
              <a:t> degree relationships (spouse, children, or parent) and       NO 2</a:t>
            </a:r>
            <a:r>
              <a:rPr lang="en-US" baseline="30000" dirty="0" smtClean="0"/>
              <a:t>nd</a:t>
            </a:r>
            <a:r>
              <a:rPr lang="en-US" dirty="0" smtClean="0"/>
              <a:t> degree relationships (sibs, grandparent, grandchild) </a:t>
            </a:r>
          </a:p>
          <a:p>
            <a:endParaRPr lang="en-US" dirty="0"/>
          </a:p>
        </p:txBody>
      </p:sp>
    </p:spTree>
    <p:extLst>
      <p:ext uri="{BB962C8B-B14F-4D97-AF65-F5344CB8AC3E}">
        <p14:creationId xmlns:p14="http://schemas.microsoft.com/office/powerpoint/2010/main" val="154446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PMP, what we’ve learned.</a:t>
            </a:r>
            <a:endParaRPr lang="en-US" dirty="0"/>
          </a:p>
        </p:txBody>
      </p:sp>
      <p:sp>
        <p:nvSpPr>
          <p:cNvPr id="3" name="Content Placeholder 2"/>
          <p:cNvSpPr>
            <a:spLocks noGrp="1"/>
          </p:cNvSpPr>
          <p:nvPr>
            <p:ph idx="1"/>
          </p:nvPr>
        </p:nvSpPr>
        <p:spPr>
          <a:xfrm>
            <a:off x="1143000" y="2286000"/>
            <a:ext cx="6858000" cy="3714750"/>
          </a:xfrm>
        </p:spPr>
        <p:txBody>
          <a:bodyPr>
            <a:normAutofit lnSpcReduction="10000"/>
          </a:bodyPr>
          <a:lstStyle/>
          <a:p>
            <a:r>
              <a:rPr lang="en-US" dirty="0" smtClean="0"/>
              <a:t>Many patients will not volunteer that they have other prescribers</a:t>
            </a:r>
          </a:p>
          <a:p>
            <a:r>
              <a:rPr lang="en-US" dirty="0" smtClean="0"/>
              <a:t>New York experience is taught in “Avoiding Pain and Anxiety” class.  Literature showing a nearly 70% reduction in the number of opioids prescriptions, and 78% fewer pills prescribed in that State after it enacted the requirement that prescribers check the PMP websites. “Impact of a Mandatory PMP on Prescription of Opioid Analgesics by Dentists” </a:t>
            </a:r>
            <a:r>
              <a:rPr lang="en-US" dirty="0" err="1" smtClean="0"/>
              <a:t>Rasubala</a:t>
            </a:r>
            <a:r>
              <a:rPr lang="en-US" dirty="0" smtClean="0"/>
              <a:t>, L. et al, </a:t>
            </a:r>
            <a:r>
              <a:rPr lang="en-US" dirty="0" err="1" smtClean="0"/>
              <a:t>PLoS</a:t>
            </a:r>
            <a:r>
              <a:rPr lang="en-US" dirty="0" smtClean="0"/>
              <a:t>, Aug 2015.</a:t>
            </a:r>
          </a:p>
          <a:p>
            <a:r>
              <a:rPr lang="en-US" dirty="0" smtClean="0"/>
              <a:t>Half of opioid Rx’s are not taken completely- ADA, Dec 2016</a:t>
            </a:r>
          </a:p>
          <a:p>
            <a:r>
              <a:rPr lang="en-US" dirty="0" smtClean="0"/>
              <a:t>Univ. Penn 6months, 4/3rds, 94% got opioid </a:t>
            </a:r>
            <a:r>
              <a:rPr lang="en-US" dirty="0" err="1"/>
              <a:t>R</a:t>
            </a:r>
            <a:r>
              <a:rPr lang="en-US" dirty="0" err="1" smtClean="0"/>
              <a:t>xs</a:t>
            </a:r>
            <a:r>
              <a:rPr lang="en-US" dirty="0" smtClean="0"/>
              <a:t>, 79pts, 5 took all, the rest had over 1,000 unused opioid pills in their homes.  Day 1 pain 5, day 3 pain 0-3 50%, day 5 pain 0-3 80%.  Journal of Drug and Alcohol Dependence.  Extrapolation to USA/</a:t>
            </a:r>
            <a:r>
              <a:rPr lang="en-US" dirty="0" err="1" smtClean="0"/>
              <a:t>yr</a:t>
            </a:r>
            <a:r>
              <a:rPr lang="en-US" dirty="0" smtClean="0"/>
              <a:t>, over 100 million unused opioid pills.  Average </a:t>
            </a:r>
            <a:r>
              <a:rPr lang="en-US" dirty="0" err="1" smtClean="0"/>
              <a:t>pt</a:t>
            </a:r>
            <a:r>
              <a:rPr lang="en-US" dirty="0" smtClean="0"/>
              <a:t> took 13 pills total.</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395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what we’ve learned….cont.</a:t>
            </a:r>
            <a:endParaRPr lang="en-US" dirty="0"/>
          </a:p>
        </p:txBody>
      </p:sp>
      <p:sp>
        <p:nvSpPr>
          <p:cNvPr id="3" name="Content Placeholder 2"/>
          <p:cNvSpPr>
            <a:spLocks noGrp="1"/>
          </p:cNvSpPr>
          <p:nvPr>
            <p:ph idx="1"/>
          </p:nvPr>
        </p:nvSpPr>
        <p:spPr/>
        <p:txBody>
          <a:bodyPr>
            <a:normAutofit/>
          </a:bodyPr>
          <a:lstStyle/>
          <a:p>
            <a:r>
              <a:rPr lang="en-US" dirty="0" smtClean="0"/>
              <a:t>Additional required reading in Controlling Pain and Anxiety course:</a:t>
            </a:r>
          </a:p>
          <a:p>
            <a:r>
              <a:rPr lang="en-US" dirty="0" smtClean="0"/>
              <a:t>Letter and accompanying information from Ok Department of Health on Oklahoma Prescribing Guidelines:</a:t>
            </a:r>
          </a:p>
          <a:p>
            <a:r>
              <a:rPr lang="en-US" dirty="0" smtClean="0"/>
              <a:t>Opioid Treatment for Acute Pain… 1-9. no long acting, timed released forms, usually three days or less, not with benzodiazepines (greatly increases chance of addiction), no replacement for “lost” Rx’s, check PMP, provide intervention and referral if indicated.  Provide patient education risks/disposal.</a:t>
            </a:r>
          </a:p>
          <a:p>
            <a:r>
              <a:rPr lang="en-US" dirty="0" smtClean="0"/>
              <a:t>Opioid Treatment for Chronic  Pain… we teach this is NOT INDICATED IN DENTISTRY;  patient should be referred to an Interventional Pain Physician for “chronic pain,” even if of a Dental etiology.</a:t>
            </a:r>
            <a:endParaRPr lang="en-US" dirty="0"/>
          </a:p>
        </p:txBody>
      </p:sp>
    </p:spTree>
    <p:extLst>
      <p:ext uri="{BB962C8B-B14F-4D97-AF65-F5344CB8AC3E}">
        <p14:creationId xmlns:p14="http://schemas.microsoft.com/office/powerpoint/2010/main" val="156856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teaching our students (OUCOD) and recommending to colleagues (ODA, AAOMS) cont.</a:t>
            </a:r>
            <a:endParaRPr lang="en-US" dirty="0"/>
          </a:p>
        </p:txBody>
      </p:sp>
      <p:sp>
        <p:nvSpPr>
          <p:cNvPr id="3" name="Content Placeholder 2"/>
          <p:cNvSpPr>
            <a:spLocks noGrp="1"/>
          </p:cNvSpPr>
          <p:nvPr>
            <p:ph idx="1"/>
          </p:nvPr>
        </p:nvSpPr>
        <p:spPr>
          <a:xfrm>
            <a:off x="1143000" y="2228850"/>
            <a:ext cx="6858000" cy="3771901"/>
          </a:xfrm>
        </p:spPr>
        <p:txBody>
          <a:bodyPr>
            <a:normAutofit lnSpcReduction="10000"/>
          </a:bodyPr>
          <a:lstStyle/>
          <a:p>
            <a:r>
              <a:rPr lang="en-US" dirty="0" smtClean="0"/>
              <a:t>Limit opioid prescription to 3 days if possible, 4 days at most.  Literature clear this is all that’s needed, and very little chance of addiction in that short period of time.</a:t>
            </a:r>
          </a:p>
          <a:p>
            <a:r>
              <a:rPr lang="en-US" dirty="0" smtClean="0"/>
              <a:t>Don’t prescribe opioids for chronic pain, refer those patients for counselling and pain management. Not with benzodiazepines. </a:t>
            </a:r>
          </a:p>
          <a:p>
            <a:r>
              <a:rPr lang="en-US" dirty="0" smtClean="0"/>
              <a:t>Don’t prescribe opioids if other non-opioid pain medications will suffice, i.e., NSAIDS, etc.</a:t>
            </a:r>
          </a:p>
          <a:p>
            <a:r>
              <a:rPr lang="en-US" dirty="0" smtClean="0"/>
              <a:t>Advise patients of risks of opioid abuse/diversion/addiction</a:t>
            </a:r>
          </a:p>
          <a:p>
            <a:r>
              <a:rPr lang="en-US" dirty="0" smtClean="0"/>
              <a:t>Only prescribe to those with whom you have an appropriate doctor-patient relationship</a:t>
            </a:r>
          </a:p>
          <a:p>
            <a:r>
              <a:rPr lang="en-US" dirty="0" smtClean="0"/>
              <a:t>Advise patient on the importance of proper disposal of unused pills. </a:t>
            </a:r>
            <a:endParaRPr lang="en-US" dirty="0"/>
          </a:p>
        </p:txBody>
      </p:sp>
    </p:spTree>
    <p:extLst>
      <p:ext uri="{BB962C8B-B14F-4D97-AF65-F5344CB8AC3E}">
        <p14:creationId xmlns:p14="http://schemas.microsoft.com/office/powerpoint/2010/main" val="47007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Remain</a:t>
            </a:r>
            <a:endParaRPr lang="en-US" dirty="0"/>
          </a:p>
        </p:txBody>
      </p:sp>
      <p:sp>
        <p:nvSpPr>
          <p:cNvPr id="3" name="Content Placeholder 2"/>
          <p:cNvSpPr>
            <a:spLocks noGrp="1"/>
          </p:cNvSpPr>
          <p:nvPr>
            <p:ph idx="1"/>
          </p:nvPr>
        </p:nvSpPr>
        <p:spPr/>
        <p:txBody>
          <a:bodyPr>
            <a:normAutofit/>
          </a:bodyPr>
          <a:lstStyle/>
          <a:p>
            <a:r>
              <a:rPr lang="en-US" dirty="0" smtClean="0"/>
              <a:t>We know that ½ of the prescriptions written are never filled.  Pain medications usually are, antibiotics less so.</a:t>
            </a:r>
          </a:p>
          <a:p>
            <a:r>
              <a:rPr lang="en-US" dirty="0" smtClean="0"/>
              <a:t>We know that patients usually only use approximately ½ of any pain prescription for the use it was written.  </a:t>
            </a:r>
            <a:endParaRPr lang="en-US" dirty="0"/>
          </a:p>
          <a:p>
            <a:r>
              <a:rPr lang="en-US" dirty="0" smtClean="0"/>
              <a:t>We know that many of these partially used pain prescriptions remain in patients’ bathroom drawers and medicine cabinets (“in case they need it for something else”) 100 Million pills in US per year from Dentists alone?</a:t>
            </a:r>
          </a:p>
          <a:p>
            <a:r>
              <a:rPr lang="en-US" dirty="0" smtClean="0"/>
              <a:t>We call “using it for something else” diversion or abuse.  We teach that.  Yet, when asked, students will raise their hands and admit that they have unused meds in their homes.  Old habits die hard.</a:t>
            </a:r>
          </a:p>
          <a:p>
            <a:r>
              <a:rPr lang="en-US" dirty="0" smtClean="0"/>
              <a:t>We teach proper disposal of medications, but some states are schizophrenic.. Some say flush (Oklahoma), others say that hurts the environment… We need a more formal system, with rewards (?).</a:t>
            </a:r>
            <a:endParaRPr lang="en-US" dirty="0"/>
          </a:p>
        </p:txBody>
      </p:sp>
    </p:spTree>
    <p:extLst>
      <p:ext uri="{BB962C8B-B14F-4D97-AF65-F5344CB8AC3E}">
        <p14:creationId xmlns:p14="http://schemas.microsoft.com/office/powerpoint/2010/main" val="135545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Issues.</a:t>
            </a:r>
            <a:endParaRPr lang="en-US" dirty="0"/>
          </a:p>
        </p:txBody>
      </p:sp>
      <p:sp>
        <p:nvSpPr>
          <p:cNvPr id="3" name="Content Placeholder 2"/>
          <p:cNvSpPr>
            <a:spLocks noGrp="1"/>
          </p:cNvSpPr>
          <p:nvPr>
            <p:ph idx="1"/>
          </p:nvPr>
        </p:nvSpPr>
        <p:spPr>
          <a:xfrm>
            <a:off x="1143000" y="2228850"/>
            <a:ext cx="6858000" cy="3771901"/>
          </a:xfrm>
        </p:spPr>
        <p:txBody>
          <a:bodyPr>
            <a:normAutofit lnSpcReduction="10000"/>
          </a:bodyPr>
          <a:lstStyle/>
          <a:p>
            <a:r>
              <a:rPr lang="en-US" dirty="0" smtClean="0"/>
              <a:t>Epidemic  started in 1996</a:t>
            </a:r>
          </a:p>
          <a:p>
            <a:r>
              <a:rPr lang="en-US" dirty="0" smtClean="0"/>
              <a:t>Marketing for Rx Opioids has skyrocketed since (See attached handout from keynote speech)</a:t>
            </a:r>
          </a:p>
          <a:p>
            <a:r>
              <a:rPr lang="en-US" dirty="0" smtClean="0"/>
              <a:t>Growth curve in marketing is closely followed by curve of Rx’s, which is followed closely by curve of deaths by overdose</a:t>
            </a:r>
          </a:p>
          <a:p>
            <a:r>
              <a:rPr lang="en-US" dirty="0" smtClean="0"/>
              <a:t>Fentanyl deaths first counted in 2016, climbed 540% in three years.  </a:t>
            </a:r>
            <a:endParaRPr lang="en-US" dirty="0"/>
          </a:p>
          <a:p>
            <a:r>
              <a:rPr lang="en-US" dirty="0" smtClean="0"/>
              <a:t>In one year, more Americans killed by drug overdose than in the entire Viet Nam war.  That wall gets bigger each year.</a:t>
            </a:r>
          </a:p>
          <a:p>
            <a:r>
              <a:rPr lang="en-US" dirty="0" smtClean="0"/>
              <a:t>Oklahoma: 1999  15-18 deaths per 100,000 population over 12</a:t>
            </a:r>
          </a:p>
          <a:p>
            <a:r>
              <a:rPr lang="en-US" dirty="0" smtClean="0"/>
              <a:t>Oklahoma  2009  45 ++ deaths per 100,000 population over 12</a:t>
            </a:r>
          </a:p>
          <a:p>
            <a:endParaRPr lang="en-US" dirty="0"/>
          </a:p>
        </p:txBody>
      </p:sp>
    </p:spTree>
    <p:extLst>
      <p:ext uri="{BB962C8B-B14F-4D97-AF65-F5344CB8AC3E}">
        <p14:creationId xmlns:p14="http://schemas.microsoft.com/office/powerpoint/2010/main" val="203339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Patients tweet, re-tweet, </a:t>
            </a:r>
            <a:r>
              <a:rPr lang="en-US" dirty="0" err="1" smtClean="0"/>
              <a:t>twitter,demand,and</a:t>
            </a:r>
            <a:r>
              <a:rPr lang="en-US" dirty="0" smtClean="0"/>
              <a:t> Yelp</a:t>
            </a:r>
            <a:endParaRPr lang="en-US" dirty="0"/>
          </a:p>
        </p:txBody>
      </p:sp>
      <p:sp>
        <p:nvSpPr>
          <p:cNvPr id="3" name="Content Placeholder 2"/>
          <p:cNvSpPr>
            <a:spLocks noGrp="1"/>
          </p:cNvSpPr>
          <p:nvPr>
            <p:ph idx="1"/>
          </p:nvPr>
        </p:nvSpPr>
        <p:spPr>
          <a:xfrm>
            <a:off x="1143000" y="2057400"/>
            <a:ext cx="6858000" cy="3714751"/>
          </a:xfrm>
        </p:spPr>
        <p:txBody>
          <a:bodyPr>
            <a:normAutofit fontScale="92500" lnSpcReduction="10000"/>
          </a:bodyPr>
          <a:lstStyle/>
          <a:p>
            <a:r>
              <a:rPr lang="en-US" dirty="0" smtClean="0"/>
              <a:t>Yelp, BBB, Consumer Affairs, </a:t>
            </a:r>
            <a:r>
              <a:rPr lang="en-US" dirty="0" err="1" smtClean="0"/>
              <a:t>Expresit</a:t>
            </a:r>
            <a:r>
              <a:rPr lang="en-US" dirty="0" smtClean="0"/>
              <a:t>,  Foursquare, Glassdoor, Google Reviews, Home Advisor, Judy’s Book, Manta, Merchant Circle, Open Table, Planet Rate, Vend OP, Angie’s List…..ad infinitum</a:t>
            </a:r>
          </a:p>
          <a:p>
            <a:r>
              <a:rPr lang="en-US" dirty="0" smtClean="0"/>
              <a:t>These aren’t even many </a:t>
            </a:r>
            <a:r>
              <a:rPr lang="en-US" dirty="0" err="1" smtClean="0"/>
              <a:t>many</a:t>
            </a:r>
            <a:r>
              <a:rPr lang="en-US" dirty="0" smtClean="0"/>
              <a:t> out their for rating our feelings about our doctors and our dentists.</a:t>
            </a:r>
          </a:p>
          <a:p>
            <a:r>
              <a:rPr lang="en-US" dirty="0" smtClean="0"/>
              <a:t>Live by social media/ die by social media  The </a:t>
            </a:r>
            <a:r>
              <a:rPr lang="en-US" dirty="0" err="1" smtClean="0"/>
              <a:t>Millinial</a:t>
            </a:r>
            <a:r>
              <a:rPr lang="en-US" dirty="0" smtClean="0"/>
              <a:t> Factor</a:t>
            </a:r>
          </a:p>
          <a:p>
            <a:r>
              <a:rPr lang="en-US" dirty="0" smtClean="0"/>
              <a:t>Insurance companies and even CMS several years back pushed the concept of “Pay for Performance”…it included patient satisfaction, and that put a wedge between not only the doctor and the patient, but also between the doctor and medical ethics.</a:t>
            </a:r>
          </a:p>
          <a:p>
            <a:r>
              <a:rPr lang="en-US" dirty="0" smtClean="0"/>
              <a:t>Do I do write what’s right and get yelped, or cave when I shouldn’t?  This is a major discussion among Dental Ethicists now….. ACD surveying ODA dentists on this issue this month (anonymous).  </a:t>
            </a:r>
            <a:endParaRPr lang="en-US" dirty="0"/>
          </a:p>
        </p:txBody>
      </p:sp>
    </p:spTree>
    <p:extLst>
      <p:ext uri="{BB962C8B-B14F-4D97-AF65-F5344CB8AC3E}">
        <p14:creationId xmlns:p14="http://schemas.microsoft.com/office/powerpoint/2010/main" val="134585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successfully curbing the epidemic </a:t>
            </a:r>
            <a:endParaRPr lang="en-US" dirty="0"/>
          </a:p>
        </p:txBody>
      </p:sp>
      <p:sp>
        <p:nvSpPr>
          <p:cNvPr id="3" name="Content Placeholder 2"/>
          <p:cNvSpPr>
            <a:spLocks noGrp="1"/>
          </p:cNvSpPr>
          <p:nvPr>
            <p:ph idx="1"/>
          </p:nvPr>
        </p:nvSpPr>
        <p:spPr>
          <a:xfrm>
            <a:off x="1143000" y="2000250"/>
            <a:ext cx="6858000" cy="4000501"/>
          </a:xfrm>
        </p:spPr>
        <p:txBody>
          <a:bodyPr>
            <a:normAutofit lnSpcReduction="10000"/>
          </a:bodyPr>
          <a:lstStyle/>
          <a:p>
            <a:r>
              <a:rPr lang="en-US" dirty="0" smtClean="0"/>
              <a:t>Take “patient satisfaction” out of the review of “performance”.  Outcomes can be measured clinically (return to surgery, re-admission, multiple procedures on the same tooth, etc.,) but get yelp out of that metric . The rest, market forces should correct.</a:t>
            </a:r>
          </a:p>
          <a:p>
            <a:r>
              <a:rPr lang="en-US" dirty="0" smtClean="0"/>
              <a:t>Public education on appropriate pain medication use and formal disposal system.  We keep pointing the finger at somebody else (doctors, loose borders, fake pharmacies, youth culture, Big Pharma, etc.)  We know it’s inappropriate to stay too long in the left lane….do we know it’s inappropriate to doctor </a:t>
            </a:r>
            <a:r>
              <a:rPr lang="en-US" dirty="0" err="1" smtClean="0"/>
              <a:t>shop?..to</a:t>
            </a:r>
            <a:r>
              <a:rPr lang="en-US" dirty="0" smtClean="0"/>
              <a:t> hoard old prescriptions?</a:t>
            </a:r>
          </a:p>
          <a:p>
            <a:r>
              <a:rPr lang="en-US" dirty="0" smtClean="0"/>
              <a:t>We keep track of prescribers’ activities…why not track and counsel doctor shoppers?</a:t>
            </a:r>
          </a:p>
          <a:p>
            <a:r>
              <a:rPr lang="en-US" dirty="0" smtClean="0"/>
              <a:t>Is having unused opioids in the family bathroom child endangerment?  Marijuana= yes, opioids via 2 </a:t>
            </a:r>
            <a:r>
              <a:rPr lang="en-US" dirty="0" err="1" smtClean="0"/>
              <a:t>yr</a:t>
            </a:r>
            <a:r>
              <a:rPr lang="en-US" dirty="0" smtClean="0"/>
              <a:t>/old Rx= no?  Nothing happens…. until something happens.</a:t>
            </a:r>
          </a:p>
          <a:p>
            <a:endParaRPr lang="en-US" dirty="0" smtClean="0"/>
          </a:p>
          <a:p>
            <a:endParaRPr lang="en-US" dirty="0"/>
          </a:p>
        </p:txBody>
      </p:sp>
    </p:spTree>
    <p:extLst>
      <p:ext uri="{BB962C8B-B14F-4D97-AF65-F5344CB8AC3E}">
        <p14:creationId xmlns:p14="http://schemas.microsoft.com/office/powerpoint/2010/main" val="4193282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00200" y="1676400"/>
            <a:ext cx="5930900" cy="3467100"/>
          </a:xfrm>
          <a:prstGeom prst="rect">
            <a:avLst/>
          </a:prstGeom>
        </p:spPr>
      </p:pic>
    </p:spTree>
    <p:extLst>
      <p:ext uri="{BB962C8B-B14F-4D97-AF65-F5344CB8AC3E}">
        <p14:creationId xmlns:p14="http://schemas.microsoft.com/office/powerpoint/2010/main" val="1330865175"/>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is the problem?</a:t>
            </a:r>
            <a:endParaRPr lang="en-US" dirty="0"/>
          </a:p>
        </p:txBody>
      </p:sp>
      <p:sp>
        <p:nvSpPr>
          <p:cNvPr id="3" name="Content Placeholder 2"/>
          <p:cNvSpPr>
            <a:spLocks noGrp="1"/>
          </p:cNvSpPr>
          <p:nvPr>
            <p:ph idx="1"/>
          </p:nvPr>
        </p:nvSpPr>
        <p:spPr>
          <a:xfrm>
            <a:off x="1143000" y="2228850"/>
            <a:ext cx="6858000" cy="3771901"/>
          </a:xfrm>
        </p:spPr>
        <p:txBody>
          <a:bodyPr>
            <a:normAutofit lnSpcReduction="10000"/>
          </a:bodyPr>
          <a:lstStyle/>
          <a:p>
            <a:r>
              <a:rPr lang="en-US" dirty="0" smtClean="0"/>
              <a:t>Prescribers have been aware for years, since 1996-97.</a:t>
            </a:r>
          </a:p>
          <a:p>
            <a:r>
              <a:rPr lang="en-US" dirty="0" smtClean="0"/>
              <a:t>Norman M.D. offices (three that I’ve visited)  “We do not write pain prescriptions on Fridays.  If you are worried that you do not have enough pain medicine to make it through the weekend you must come in and discuss it with us on Thursday”</a:t>
            </a:r>
          </a:p>
          <a:p>
            <a:r>
              <a:rPr lang="en-US" dirty="0" smtClean="0"/>
              <a:t>Seems silly…..but we’ve seen the doctor shopper epidemic for years before it became the opioid addiction/diversion/abuse epidemic that it is today.  Fake root canals, etc.  “My dentist is out of town for the weekend, but he said you were a good dentist”……… Still, Wednesday’s surgery patient does not want to hear he can’t get pain meds from his doctor on Friday…he will “Yelp.”  Friday saw a patient threaten physical violence to doctor and assistant.  Takes patient satisfaction to a whole new universe…</a:t>
            </a:r>
            <a:endParaRPr lang="en-US" dirty="0"/>
          </a:p>
        </p:txBody>
      </p:sp>
    </p:spTree>
    <p:extLst>
      <p:ext uri="{BB962C8B-B14F-4D97-AF65-F5344CB8AC3E}">
        <p14:creationId xmlns:p14="http://schemas.microsoft.com/office/powerpoint/2010/main" val="198082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Oklahoma Dental Education is doing its </a:t>
            </a:r>
            <a:r>
              <a:rPr lang="en-US" dirty="0" err="1" smtClean="0"/>
              <a:t>part..but</a:t>
            </a:r>
            <a:r>
              <a:rPr lang="en-US" dirty="0" smtClean="0"/>
              <a:t> there are factors….</a:t>
            </a:r>
            <a:endParaRPr lang="en-US" dirty="0"/>
          </a:p>
        </p:txBody>
      </p:sp>
      <p:sp>
        <p:nvSpPr>
          <p:cNvPr id="3" name="Content Placeholder 2"/>
          <p:cNvSpPr>
            <a:spLocks noGrp="1"/>
          </p:cNvSpPr>
          <p:nvPr>
            <p:ph idx="1"/>
          </p:nvPr>
        </p:nvSpPr>
        <p:spPr/>
        <p:txBody>
          <a:bodyPr/>
          <a:lstStyle/>
          <a:p>
            <a:r>
              <a:rPr lang="en-US" dirty="0" smtClean="0"/>
              <a:t>Many of our students do not stay and practice in Oklahoma, 50%</a:t>
            </a:r>
          </a:p>
          <a:p>
            <a:r>
              <a:rPr lang="en-US" dirty="0" smtClean="0"/>
              <a:t>Many of our State’s new dentists trained in another State</a:t>
            </a:r>
          </a:p>
          <a:p>
            <a:r>
              <a:rPr lang="en-US" dirty="0" smtClean="0"/>
              <a:t>Not all States require PMP checks</a:t>
            </a:r>
          </a:p>
          <a:p>
            <a:r>
              <a:rPr lang="en-US" dirty="0" smtClean="0"/>
              <a:t>Nothing happens until something happens (like pilot logbooks)</a:t>
            </a:r>
          </a:p>
          <a:p>
            <a:r>
              <a:rPr lang="en-US" dirty="0" smtClean="0"/>
              <a:t>Top ten Dental prescribers of dangerous drugs are reported each month to the Board of Dentistry. (As are each provider type, to their respective Boards)</a:t>
            </a:r>
          </a:p>
          <a:p>
            <a:r>
              <a:rPr lang="en-US" dirty="0" smtClean="0"/>
              <a:t>PMP violations carry only those penalties prescribed by the Board of Dentistry. Nothing happens until something happens…</a:t>
            </a:r>
            <a:endParaRPr lang="en-US" dirty="0"/>
          </a:p>
        </p:txBody>
      </p:sp>
    </p:spTree>
    <p:extLst>
      <p:ext uri="{BB962C8B-B14F-4D97-AF65-F5344CB8AC3E}">
        <p14:creationId xmlns:p14="http://schemas.microsoft.com/office/powerpoint/2010/main" val="282473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time.  Questions?</a:t>
            </a:r>
            <a:endParaRPr lang="en-US" dirty="0"/>
          </a:p>
        </p:txBody>
      </p:sp>
      <p:sp>
        <p:nvSpPr>
          <p:cNvPr id="3" name="Content Placeholder 2"/>
          <p:cNvSpPr>
            <a:spLocks noGrp="1"/>
          </p:cNvSpPr>
          <p:nvPr>
            <p:ph idx="1"/>
          </p:nvPr>
        </p:nvSpPr>
        <p:spPr/>
        <p:txBody>
          <a:bodyPr/>
          <a:lstStyle/>
          <a:p>
            <a:r>
              <a:rPr lang="en-US" dirty="0" smtClean="0"/>
              <a:t>M. Edmund Braly DDS FACD FAACS</a:t>
            </a:r>
          </a:p>
          <a:p>
            <a:pPr marL="0" indent="0">
              <a:buNone/>
            </a:pPr>
            <a:r>
              <a:rPr lang="en-US" dirty="0"/>
              <a:t> </a:t>
            </a:r>
            <a:r>
              <a:rPr lang="en-US" dirty="0" smtClean="0"/>
              <a:t>  </a:t>
            </a:r>
            <a:r>
              <a:rPr lang="en-US" dirty="0" smtClean="0">
                <a:hlinkClick r:id="rId2"/>
              </a:rPr>
              <a:t>edmund-braly@OUHSC.edu</a:t>
            </a:r>
            <a:endParaRPr lang="en-US" dirty="0" smtClean="0"/>
          </a:p>
          <a:p>
            <a:pPr marL="0" indent="0">
              <a:buNone/>
            </a:pPr>
            <a:endParaRPr lang="en-US" dirty="0"/>
          </a:p>
        </p:txBody>
      </p:sp>
    </p:spTree>
    <p:extLst>
      <p:ext uri="{BB962C8B-B14F-4D97-AF65-F5344CB8AC3E}">
        <p14:creationId xmlns:p14="http://schemas.microsoft.com/office/powerpoint/2010/main" val="343651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39709" cy="6858000"/>
          </a:xfrm>
          <a:prstGeom prst="rect">
            <a:avLst/>
          </a:prstGeom>
          <a:solidFill>
            <a:srgbClr val="2B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685800" y="2879270"/>
            <a:ext cx="7772400" cy="1768930"/>
          </a:xfrm>
        </p:spPr>
        <p:txBody>
          <a:bodyPr>
            <a:normAutofit/>
          </a:bodyPr>
          <a:lstStyle/>
          <a:p>
            <a:r>
              <a:rPr lang="en-US" sz="4800" b="1" dirty="0" smtClean="0">
                <a:solidFill>
                  <a:schemeClr val="bg1"/>
                </a:solidFill>
              </a:rPr>
              <a:t>Oklahoma Medicaid Responds to  the Opioid Crisis</a:t>
            </a:r>
            <a:endParaRPr lang="en-US" sz="4800" dirty="0">
              <a:solidFill>
                <a:schemeClr val="bg1"/>
              </a:solidFill>
            </a:endParaRPr>
          </a:p>
        </p:txBody>
      </p:sp>
      <p:sp>
        <p:nvSpPr>
          <p:cNvPr id="8" name="Subtitle 2"/>
          <p:cNvSpPr>
            <a:spLocks noGrp="1"/>
          </p:cNvSpPr>
          <p:nvPr>
            <p:ph type="subTitle" idx="1"/>
          </p:nvPr>
        </p:nvSpPr>
        <p:spPr>
          <a:xfrm>
            <a:off x="189427" y="4800600"/>
            <a:ext cx="8765146" cy="1219200"/>
          </a:xfrm>
        </p:spPr>
        <p:txBody>
          <a:bodyPr>
            <a:noAutofit/>
          </a:bodyPr>
          <a:lstStyle/>
          <a:p>
            <a:r>
              <a:rPr lang="en-US" sz="2800" dirty="0">
                <a:solidFill>
                  <a:srgbClr val="C1E8F7"/>
                </a:solidFill>
              </a:rPr>
              <a:t>Mike Herndon, D.O</a:t>
            </a:r>
            <a:r>
              <a:rPr lang="en-US" sz="2800" dirty="0" smtClean="0">
                <a:solidFill>
                  <a:srgbClr val="C1E8F7"/>
                </a:solidFill>
              </a:rPr>
              <a:t>. Chief </a:t>
            </a:r>
            <a:r>
              <a:rPr lang="en-US" sz="2800" dirty="0">
                <a:solidFill>
                  <a:srgbClr val="C1E8F7"/>
                </a:solidFill>
              </a:rPr>
              <a:t>Medical Officer</a:t>
            </a:r>
          </a:p>
          <a:p>
            <a:r>
              <a:rPr lang="en-US" sz="2800" dirty="0" smtClean="0">
                <a:solidFill>
                  <a:srgbClr val="C1E8F7"/>
                </a:solidFill>
              </a:rPr>
              <a:t> Burl Beasley, D.Ph. , MPH, MS. Assistant Pharmacy Director</a:t>
            </a:r>
            <a:endParaRPr lang="en-US" sz="2800" dirty="0">
              <a:solidFill>
                <a:srgbClr val="C1E8F7"/>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1496" y="1295400"/>
            <a:ext cx="3876716" cy="1485900"/>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4269" y="0"/>
            <a:ext cx="2269731" cy="139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0689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latin typeface="Arial" panose="020B0604020202020204" pitchFamily="34" charset="0"/>
                <a:cs typeface="Arial" panose="020B0604020202020204" pitchFamily="34" charset="0"/>
              </a:rPr>
              <a:t>Agenda</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90600"/>
            <a:ext cx="8229600" cy="4830763"/>
          </a:xfrm>
        </p:spPr>
        <p:txBody>
          <a:bodyPr>
            <a:normAutofit fontScale="92500"/>
          </a:bodyPr>
          <a:lstStyle/>
          <a:p>
            <a:r>
              <a:rPr lang="en-US" sz="3900" dirty="0" smtClean="0">
                <a:latin typeface="Arial" panose="020B0604020202020204" pitchFamily="34" charset="0"/>
                <a:cs typeface="Arial" panose="020B0604020202020204" pitchFamily="34" charset="0"/>
              </a:rPr>
              <a:t>Introduction/Background</a:t>
            </a:r>
          </a:p>
          <a:p>
            <a:r>
              <a:rPr lang="en-US" sz="3900" dirty="0" smtClean="0">
                <a:latin typeface="Arial" panose="020B0604020202020204" pitchFamily="34" charset="0"/>
                <a:cs typeface="Arial" panose="020B0604020202020204" pitchFamily="34" charset="0"/>
              </a:rPr>
              <a:t>OHCA Initiatives</a:t>
            </a:r>
          </a:p>
          <a:p>
            <a:r>
              <a:rPr lang="en-US" sz="3900" dirty="0" smtClean="0">
                <a:latin typeface="Arial" panose="020B0604020202020204" pitchFamily="34" charset="0"/>
                <a:cs typeface="Arial" panose="020B0604020202020204" pitchFamily="34" charset="0"/>
              </a:rPr>
              <a:t>Pharmacy Initiatives</a:t>
            </a:r>
          </a:p>
          <a:p>
            <a:r>
              <a:rPr lang="en-US" sz="3900" dirty="0" smtClean="0">
                <a:latin typeface="Arial" panose="020B0604020202020204" pitchFamily="34" charset="0"/>
                <a:cs typeface="Arial" panose="020B0604020202020204" pitchFamily="34" charset="0"/>
              </a:rPr>
              <a:t>Naloxone</a:t>
            </a:r>
            <a:endParaRPr lang="en-US" sz="3900" dirty="0">
              <a:latin typeface="Arial" panose="020B0604020202020204" pitchFamily="34" charset="0"/>
              <a:cs typeface="Arial" panose="020B0604020202020204" pitchFamily="34" charset="0"/>
            </a:endParaRPr>
          </a:p>
          <a:p>
            <a:r>
              <a:rPr lang="en-US" sz="3900" dirty="0" smtClean="0">
                <a:latin typeface="Arial" panose="020B0604020202020204" pitchFamily="34" charset="0"/>
                <a:cs typeface="Arial" panose="020B0604020202020204" pitchFamily="34" charset="0"/>
              </a:rPr>
              <a:t>Patient Review &amp; Restriction-Lock In </a:t>
            </a:r>
          </a:p>
          <a:p>
            <a:r>
              <a:rPr lang="en-US" sz="3900" dirty="0" smtClean="0">
                <a:latin typeface="Arial" panose="020B0604020202020204" pitchFamily="34" charset="0"/>
                <a:cs typeface="Arial" panose="020B0604020202020204" pitchFamily="34" charset="0"/>
              </a:rPr>
              <a:t>Results </a:t>
            </a:r>
          </a:p>
          <a:p>
            <a:r>
              <a:rPr lang="en-US" sz="3900" dirty="0" smtClean="0">
                <a:latin typeface="Arial" panose="020B0604020202020204" pitchFamily="34" charset="0"/>
                <a:cs typeface="Arial" panose="020B0604020202020204" pitchFamily="34" charset="0"/>
              </a:rPr>
              <a:t>Summary</a:t>
            </a:r>
            <a:endParaRPr lang="en-US" dirty="0" smtClean="0"/>
          </a:p>
          <a:p>
            <a:endParaRPr lang="en-US" dirty="0" smtClean="0"/>
          </a:p>
          <a:p>
            <a:endParaRPr lang="en-US" dirty="0"/>
          </a:p>
        </p:txBody>
      </p:sp>
    </p:spTree>
    <p:extLst>
      <p:ext uri="{BB962C8B-B14F-4D97-AF65-F5344CB8AC3E}">
        <p14:creationId xmlns:p14="http://schemas.microsoft.com/office/powerpoint/2010/main" val="13402414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1800" b="1" i="0" u="none" strike="noStrike" kern="1200" baseline="0">
                <a:solidFill>
                  <a:sysClr val="windowText" lastClr="000000"/>
                </a:solidFill>
                <a:latin typeface="+mn-lt"/>
                <a:ea typeface="+mn-ea"/>
                <a:cs typeface="+mn-cs"/>
              </a:defRPr>
            </a:pPr>
            <a:r>
              <a:rPr lang="en-US" sz="2700" b="1" dirty="0">
                <a:solidFill>
                  <a:sysClr val="windowText" lastClr="000000"/>
                </a:solidFill>
              </a:rPr>
              <a:t>Poisoning-Drug Overdose Death Rates - Oklahoma  2014</a:t>
            </a:r>
            <a:br>
              <a:rPr lang="en-US" sz="2700" b="1" dirty="0">
                <a:solidFill>
                  <a:sysClr val="windowText" lastClr="000000"/>
                </a:solidFill>
              </a:rPr>
            </a:br>
            <a:r>
              <a:rPr lang="en-US" b="1" i="1" dirty="0">
                <a:solidFill>
                  <a:sysClr val="windowText" lastClr="000000"/>
                </a:solidFill>
              </a:rPr>
              <a:t>Source: OSDH, Injury Prevention Service, Unintentional Poisonings Data</a:t>
            </a:r>
            <a:br>
              <a:rPr lang="en-US" b="1" i="1" dirty="0">
                <a:solidFill>
                  <a:sysClr val="windowText" lastClr="000000"/>
                </a:solidFill>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4028101"/>
              </p:ext>
            </p:extLst>
          </p:nvPr>
        </p:nvGraphicFramePr>
        <p:xfrm>
          <a:off x="381000" y="762000"/>
          <a:ext cx="8229600" cy="5440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16612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defRPr sz="1800" b="1" i="0" u="none" strike="noStrike" kern="1200" baseline="0">
                <a:solidFill>
                  <a:sysClr val="windowText" lastClr="000000"/>
                </a:solidFill>
                <a:latin typeface="+mn-lt"/>
                <a:ea typeface="+mn-ea"/>
                <a:cs typeface="+mn-cs"/>
              </a:defRPr>
            </a:pPr>
            <a:r>
              <a:rPr lang="en-US" sz="3100" b="1" dirty="0">
                <a:solidFill>
                  <a:sysClr val="windowText" lastClr="000000"/>
                </a:solidFill>
                <a:latin typeface="Arial" panose="020B0604020202020204" pitchFamily="34" charset="0"/>
                <a:cs typeface="Arial" panose="020B0604020202020204" pitchFamily="34" charset="0"/>
              </a:rPr>
              <a:t>SoonerCare/Medicaid Cause of Death </a:t>
            </a:r>
            <a:br>
              <a:rPr lang="en-US" sz="3100" b="1" dirty="0">
                <a:solidFill>
                  <a:sysClr val="windowText" lastClr="000000"/>
                </a:solidFill>
                <a:latin typeface="Arial" panose="020B0604020202020204" pitchFamily="34" charset="0"/>
                <a:cs typeface="Arial" panose="020B0604020202020204" pitchFamily="34" charset="0"/>
              </a:rPr>
            </a:br>
            <a:r>
              <a:rPr lang="en-US" sz="3100" b="1" dirty="0">
                <a:solidFill>
                  <a:sysClr val="windowText" lastClr="000000"/>
                </a:solidFill>
                <a:latin typeface="Arial" panose="020B0604020202020204" pitchFamily="34" charset="0"/>
                <a:cs typeface="Arial" panose="020B0604020202020204" pitchFamily="34" charset="0"/>
              </a:rPr>
              <a:t>Drug Poisoning Mortality - CY2014</a:t>
            </a:r>
            <a:r>
              <a:rPr lang="en-US" b="1" dirty="0">
                <a:solidFill>
                  <a:sysClr val="windowText" lastClr="000000"/>
                </a:solidFill>
              </a:rPr>
              <a:t/>
            </a:r>
            <a:br>
              <a:rPr lang="en-US" b="1" dirty="0">
                <a:solidFill>
                  <a:sysClr val="windowText" lastClr="000000"/>
                </a:solidFill>
              </a:rPr>
            </a:b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406937022"/>
              </p:ext>
            </p:extLst>
          </p:nvPr>
        </p:nvGraphicFramePr>
        <p:xfrm>
          <a:off x="228600" y="838200"/>
          <a:ext cx="7905751" cy="5514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12019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39709" cy="6858000"/>
          </a:xfrm>
          <a:prstGeom prst="rect">
            <a:avLst/>
          </a:prstGeom>
          <a:solidFill>
            <a:srgbClr val="2B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685800" y="2879271"/>
            <a:ext cx="7772400" cy="1295400"/>
          </a:xfrm>
        </p:spPr>
        <p:txBody>
          <a:bodyPr>
            <a:normAutofit fontScale="90000"/>
          </a:bodyPr>
          <a:lstStyle/>
          <a:p>
            <a:r>
              <a:rPr lang="en-US" sz="4900" b="1" dirty="0" smtClean="0">
                <a:solidFill>
                  <a:schemeClr val="bg1"/>
                </a:solidFill>
                <a:latin typeface="Arial" panose="020B0604020202020204" pitchFamily="34" charset="0"/>
                <a:cs typeface="Arial" panose="020B0604020202020204" pitchFamily="34" charset="0"/>
              </a:rPr>
              <a:t>OHCA Initiatives</a:t>
            </a:r>
            <a:r>
              <a:rPr lang="en-US" sz="4800" b="1" dirty="0" smtClean="0">
                <a:solidFill>
                  <a:schemeClr val="bg1"/>
                </a:solidFill>
              </a:rPr>
              <a:t/>
            </a:r>
            <a:br>
              <a:rPr lang="en-US" sz="4800" b="1" dirty="0" smtClean="0">
                <a:solidFill>
                  <a:schemeClr val="bg1"/>
                </a:solidFill>
              </a:rPr>
            </a:br>
            <a:endParaRPr lang="en-US" sz="4800" dirty="0">
              <a:solidFill>
                <a:schemeClr val="bg1"/>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4269" y="0"/>
            <a:ext cx="2269731" cy="139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95788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04800"/>
            <a:ext cx="8839200" cy="548640"/>
          </a:xfrm>
        </p:spPr>
        <p:txBody>
          <a:bodyPr>
            <a:normAutofit fontScale="90000"/>
          </a:bodyPr>
          <a:lstStyle/>
          <a:p>
            <a:r>
              <a:rPr lang="en-US" b="1" dirty="0">
                <a:latin typeface="Arial" panose="020B0604020202020204" pitchFamily="34" charset="0"/>
                <a:cs typeface="Arial" panose="020B0604020202020204" pitchFamily="34" charset="0"/>
              </a:rPr>
              <a:t>OHCA Initiatives</a:t>
            </a:r>
            <a:endParaRPr lang="en-US"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762000" y="1219200"/>
            <a:ext cx="7658100" cy="5181600"/>
          </a:xfrm>
        </p:spPr>
        <p:txBody>
          <a:bodyPr>
            <a:normAutofit/>
          </a:bodyPr>
          <a:lstStyle/>
          <a:p>
            <a:pPr marL="457200" indent="-457200">
              <a:buFont typeface="Arial" panose="020B0604020202020204" pitchFamily="34" charset="0"/>
              <a:buChar char="•"/>
            </a:pPr>
            <a:r>
              <a:rPr lang="en-US" sz="4000" dirty="0" smtClean="0">
                <a:latin typeface="Arial" panose="020B0604020202020204" pitchFamily="34" charset="0"/>
                <a:cs typeface="Arial" panose="020B0604020202020204" pitchFamily="34" charset="0"/>
              </a:rPr>
              <a:t>Pain Management Program &amp; Toolkit</a:t>
            </a:r>
          </a:p>
          <a:p>
            <a:pPr marL="457200" indent="-457200">
              <a:buFont typeface="Arial" panose="020B0604020202020204" pitchFamily="34" charset="0"/>
              <a:buChar char="•"/>
            </a:pPr>
            <a:r>
              <a:rPr lang="en-US" sz="4000" dirty="0" smtClean="0">
                <a:latin typeface="Arial" panose="020B0604020202020204" pitchFamily="34" charset="0"/>
                <a:cs typeface="Arial" panose="020B0604020202020204" pitchFamily="34" charset="0"/>
              </a:rPr>
              <a:t>State Plan  &amp; Workgroup Involvement</a:t>
            </a:r>
          </a:p>
          <a:p>
            <a:pPr marL="288036" lvl="2" indent="-457200"/>
            <a:r>
              <a:rPr lang="en-US" sz="4000" dirty="0" smtClean="0">
                <a:latin typeface="Arial" panose="020B0604020202020204" pitchFamily="34" charset="0"/>
                <a:cs typeface="Arial" panose="020B0604020202020204" pitchFamily="34" charset="0"/>
              </a:rPr>
              <a:t>Collaboration within and with  	other state agencies</a:t>
            </a:r>
          </a:p>
          <a:p>
            <a:pPr marL="288036" lvl="2" indent="-457200"/>
            <a:r>
              <a:rPr lang="en-US" sz="4000" dirty="0">
                <a:latin typeface="Arial" panose="020B0604020202020204" pitchFamily="34" charset="0"/>
                <a:cs typeface="Arial" panose="020B0604020202020204" pitchFamily="34" charset="0"/>
              </a:rPr>
              <a:t>Lock-in Criteria Enhancement</a:t>
            </a:r>
          </a:p>
          <a:p>
            <a:pPr marL="288036" lvl="2" indent="-457200"/>
            <a:endParaRPr lang="en-US" sz="4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600" b="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3600" b="0" dirty="0" smtClean="0">
              <a:latin typeface="Arial" panose="020B0604020202020204" pitchFamily="34" charset="0"/>
              <a:cs typeface="Arial" panose="020B0604020202020204" pitchFamily="34" charset="0"/>
            </a:endParaRPr>
          </a:p>
          <a:p>
            <a:pPr marL="0" indent="0"/>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749829-D470-4155-AD0E-BBDC7C268F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6327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Black" panose="020B0A04020102020204" pitchFamily="34" charset="0"/>
              </a:rPr>
              <a:t>SoonerCare Pain Management Program</a:t>
            </a:r>
          </a:p>
        </p:txBody>
      </p:sp>
      <p:sp>
        <p:nvSpPr>
          <p:cNvPr id="3" name="Content Placeholder 2"/>
          <p:cNvSpPr>
            <a:spLocks noGrp="1"/>
          </p:cNvSpPr>
          <p:nvPr>
            <p:ph idx="1"/>
          </p:nvPr>
        </p:nvSpPr>
        <p:spPr>
          <a:xfrm>
            <a:off x="457200" y="1600200"/>
            <a:ext cx="4648200" cy="4525963"/>
          </a:xfrm>
        </p:spPr>
        <p:txBody>
          <a:bodyPr>
            <a:normAutofit/>
          </a:bodyPr>
          <a:lstStyle/>
          <a:p>
            <a:pPr marL="0" indent="0">
              <a:buNone/>
            </a:pPr>
            <a:r>
              <a:rPr lang="en-US" sz="2600" dirty="0">
                <a:latin typeface="Arial" panose="020B0604020202020204" pitchFamily="34" charset="0"/>
                <a:cs typeface="Arial" panose="020B0604020202020204" pitchFamily="34" charset="0"/>
              </a:rPr>
              <a:t>The SoonerCare Pain Management Program is a </a:t>
            </a:r>
            <a:r>
              <a:rPr lang="en-US" sz="2600" dirty="0" smtClean="0">
                <a:latin typeface="Arial" panose="020B0604020202020204" pitchFamily="34" charset="0"/>
                <a:cs typeface="Arial" panose="020B0604020202020204" pitchFamily="34" charset="0"/>
              </a:rPr>
              <a:t>designed </a:t>
            </a:r>
            <a:r>
              <a:rPr lang="en-US" sz="2600" dirty="0">
                <a:latin typeface="Arial" panose="020B0604020202020204" pitchFamily="34" charset="0"/>
                <a:cs typeface="Arial" panose="020B0604020202020204" pitchFamily="34" charset="0"/>
              </a:rPr>
              <a:t>to equip SoonerCare providers with the knowledge and skills to appropriately treat members with chronic pain. To accomplish this, the Oklahoma Health Care Authority (OHCA) </a:t>
            </a:r>
            <a:r>
              <a:rPr lang="en-US" sz="2600" dirty="0" smtClean="0">
                <a:latin typeface="Arial" panose="020B0604020202020204" pitchFamily="34" charset="0"/>
                <a:cs typeface="Arial" panose="020B0604020202020204" pitchFamily="34" charset="0"/>
              </a:rPr>
              <a:t>developed </a:t>
            </a:r>
            <a:r>
              <a:rPr lang="en-US" sz="2600" dirty="0">
                <a:latin typeface="Arial" panose="020B0604020202020204" pitchFamily="34" charset="0"/>
                <a:cs typeface="Arial" panose="020B0604020202020204" pitchFamily="34" charset="0"/>
              </a:rPr>
              <a:t>a proper prescribing toolkit.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280356" y="1752600"/>
            <a:ext cx="3177844" cy="4114800"/>
          </a:xfrm>
          <a:prstGeom prst="rect">
            <a:avLst/>
          </a:prstGeom>
          <a:ln>
            <a:solidFill>
              <a:srgbClr val="414141">
                <a:alpha val="18000"/>
              </a:srgb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12171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89000" y="0"/>
            <a:ext cx="7356401" cy="6858000"/>
          </a:xfrm>
          <a:prstGeom prst="rect">
            <a:avLst/>
          </a:prstGeom>
        </p:spPr>
      </p:pic>
    </p:spTree>
    <p:extLst>
      <p:ext uri="{BB962C8B-B14F-4D97-AF65-F5344CB8AC3E}">
        <p14:creationId xmlns:p14="http://schemas.microsoft.com/office/powerpoint/2010/main" val="4045780488"/>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Black" panose="020B0A04020102020204" pitchFamily="34" charset="0"/>
              </a:rPr>
              <a:t>SoonerCare Pain Management Program</a:t>
            </a:r>
            <a:endParaRPr lang="en-US" sz="3600" dirty="0"/>
          </a:p>
        </p:txBody>
      </p:sp>
      <p:sp>
        <p:nvSpPr>
          <p:cNvPr id="3" name="Content Placeholder 2"/>
          <p:cNvSpPr>
            <a:spLocks noGrp="1"/>
          </p:cNvSpPr>
          <p:nvPr>
            <p:ph idx="1"/>
          </p:nvPr>
        </p:nvSpPr>
        <p:spPr/>
        <p:txBody>
          <a:bodyPr>
            <a:normAutofit/>
          </a:bodyPr>
          <a:lstStyle/>
          <a:p>
            <a:r>
              <a:rPr lang="en-US" sz="2600" dirty="0">
                <a:latin typeface="Arial" panose="020B0604020202020204" pitchFamily="34" charset="0"/>
                <a:cs typeface="Arial" panose="020B0604020202020204" pitchFamily="34" charset="0"/>
              </a:rPr>
              <a:t>Three </a:t>
            </a:r>
            <a:r>
              <a:rPr lang="en-US" sz="2600" dirty="0" smtClean="0">
                <a:latin typeface="Arial" panose="020B0604020202020204" pitchFamily="34" charset="0"/>
                <a:cs typeface="Arial" panose="020B0604020202020204" pitchFamily="34" charset="0"/>
              </a:rPr>
              <a:t>registered nurse (RN) practice </a:t>
            </a:r>
            <a:r>
              <a:rPr lang="en-US" sz="2600" dirty="0">
                <a:latin typeface="Arial" panose="020B0604020202020204" pitchFamily="34" charset="0"/>
                <a:cs typeface="Arial" panose="020B0604020202020204" pitchFamily="34" charset="0"/>
              </a:rPr>
              <a:t>facilitators are delegated to implement the components of the toolkit within selected SoonerCare practices. </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Additionally, two </a:t>
            </a:r>
            <a:r>
              <a:rPr lang="en-US" sz="2600" dirty="0" smtClean="0">
                <a:latin typeface="Arial" panose="020B0604020202020204" pitchFamily="34" charset="0"/>
                <a:cs typeface="Arial" panose="020B0604020202020204" pitchFamily="34" charset="0"/>
              </a:rPr>
              <a:t>licensed alcohol </a:t>
            </a:r>
            <a:r>
              <a:rPr lang="en-US" sz="2600" dirty="0">
                <a:latin typeface="Arial" panose="020B0604020202020204" pitchFamily="34" charset="0"/>
                <a:cs typeface="Arial" panose="020B0604020202020204" pitchFamily="34" charset="0"/>
              </a:rPr>
              <a:t>and </a:t>
            </a:r>
            <a:r>
              <a:rPr lang="en-US" sz="2600" dirty="0" smtClean="0">
                <a:latin typeface="Arial" panose="020B0604020202020204" pitchFamily="34" charset="0"/>
                <a:cs typeface="Arial" panose="020B0604020202020204" pitchFamily="34" charset="0"/>
              </a:rPr>
              <a:t>drug counselors </a:t>
            </a:r>
            <a:r>
              <a:rPr lang="en-US" sz="2600" dirty="0">
                <a:latin typeface="Arial" panose="020B0604020202020204" pitchFamily="34" charset="0"/>
                <a:cs typeface="Arial" panose="020B0604020202020204" pitchFamily="34" charset="0"/>
              </a:rPr>
              <a:t>are dedicated to assist providers with linking members with substance use disorder, or other behavioral health needs, to the appropriate treatment. </a:t>
            </a:r>
          </a:p>
        </p:txBody>
      </p:sp>
    </p:spTree>
    <p:extLst>
      <p:ext uri="{BB962C8B-B14F-4D97-AF65-F5344CB8AC3E}">
        <p14:creationId xmlns:p14="http://schemas.microsoft.com/office/powerpoint/2010/main" val="28332875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Black" panose="020B0A04020102020204" pitchFamily="34" charset="0"/>
              </a:rPr>
              <a:t>Toolkit Contents</a:t>
            </a:r>
            <a:endParaRPr lang="en-US" sz="3600" dirty="0"/>
          </a:p>
        </p:txBody>
      </p:sp>
      <p:sp>
        <p:nvSpPr>
          <p:cNvPr id="3" name="Content Placeholder 2"/>
          <p:cNvSpPr>
            <a:spLocks noGrp="1"/>
          </p:cNvSpPr>
          <p:nvPr>
            <p:ph idx="1"/>
          </p:nvPr>
        </p:nvSpPr>
        <p:spPr/>
        <p:txBody>
          <a:bodyPr>
            <a:normAutofit lnSpcReduction="10000"/>
          </a:bodyPr>
          <a:lstStyle/>
          <a:p>
            <a:pPr>
              <a:lnSpc>
                <a:spcPct val="170000"/>
              </a:lnSpc>
            </a:pPr>
            <a:r>
              <a:rPr lang="en-US" sz="2600" dirty="0">
                <a:latin typeface="Arial" panose="020B0604020202020204" pitchFamily="34" charset="0"/>
                <a:cs typeface="Arial" panose="020B0604020202020204" pitchFamily="34" charset="0"/>
              </a:rPr>
              <a:t>Treatment protocols </a:t>
            </a:r>
          </a:p>
          <a:p>
            <a:pPr>
              <a:lnSpc>
                <a:spcPct val="170000"/>
              </a:lnSpc>
            </a:pPr>
            <a:r>
              <a:rPr lang="en-US" sz="2600" dirty="0">
                <a:latin typeface="Arial" panose="020B0604020202020204" pitchFamily="34" charset="0"/>
                <a:cs typeface="Arial" panose="020B0604020202020204" pitchFamily="34" charset="0"/>
              </a:rPr>
              <a:t>Prescribing </a:t>
            </a:r>
            <a:r>
              <a:rPr lang="en-US" sz="2600" dirty="0" smtClean="0">
                <a:latin typeface="Arial" panose="020B0604020202020204" pitchFamily="34" charset="0"/>
                <a:cs typeface="Arial" panose="020B0604020202020204" pitchFamily="34" charset="0"/>
              </a:rPr>
              <a:t>guidelines</a:t>
            </a:r>
            <a:endParaRPr lang="en-US" sz="2600" dirty="0">
              <a:latin typeface="Arial" panose="020B0604020202020204" pitchFamily="34" charset="0"/>
              <a:cs typeface="Arial" panose="020B0604020202020204" pitchFamily="34" charset="0"/>
            </a:endParaRPr>
          </a:p>
          <a:p>
            <a:pPr>
              <a:lnSpc>
                <a:spcPct val="170000"/>
              </a:lnSpc>
            </a:pPr>
            <a:r>
              <a:rPr lang="en-US" sz="2600" dirty="0">
                <a:latin typeface="Arial" panose="020B0604020202020204" pitchFamily="34" charset="0"/>
                <a:cs typeface="Arial" panose="020B0604020202020204" pitchFamily="34" charset="0"/>
              </a:rPr>
              <a:t>Office visit forms</a:t>
            </a:r>
          </a:p>
          <a:p>
            <a:pPr>
              <a:lnSpc>
                <a:spcPct val="170000"/>
              </a:lnSpc>
            </a:pPr>
            <a:r>
              <a:rPr lang="en-US" sz="2600" dirty="0">
                <a:latin typeface="Arial" panose="020B0604020202020204" pitchFamily="34" charset="0"/>
                <a:cs typeface="Arial" panose="020B0604020202020204" pitchFamily="34" charset="0"/>
              </a:rPr>
              <a:t>Patient handouts</a:t>
            </a:r>
          </a:p>
          <a:p>
            <a:pPr>
              <a:lnSpc>
                <a:spcPct val="170000"/>
              </a:lnSpc>
            </a:pPr>
            <a:r>
              <a:rPr lang="en-US" sz="2600" dirty="0">
                <a:latin typeface="Arial" panose="020B0604020202020204" pitchFamily="34" charset="0"/>
                <a:cs typeface="Arial" panose="020B0604020202020204" pitchFamily="34" charset="0"/>
              </a:rPr>
              <a:t>Monitoring recommendations </a:t>
            </a:r>
          </a:p>
          <a:p>
            <a:pPr>
              <a:lnSpc>
                <a:spcPct val="170000"/>
              </a:lnSpc>
            </a:pPr>
            <a:r>
              <a:rPr lang="en-US" sz="2600" dirty="0">
                <a:latin typeface="Arial" panose="020B0604020202020204" pitchFamily="34" charset="0"/>
                <a:cs typeface="Arial" panose="020B0604020202020204" pitchFamily="34" charset="0"/>
              </a:rPr>
              <a:t>Other resources</a:t>
            </a:r>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280356" y="1752600"/>
            <a:ext cx="3177844" cy="4114800"/>
          </a:xfrm>
          <a:prstGeom prst="rect">
            <a:avLst/>
          </a:prstGeom>
          <a:ln>
            <a:solidFill>
              <a:srgbClr val="414141">
                <a:alpha val="18000"/>
              </a:srgb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43235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066800"/>
            <a:ext cx="7086600" cy="402328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Calibri"/>
                <a:cs typeface="Times New Roman"/>
              </a:rPr>
              <a:t>Navigation to Pain Management </a:t>
            </a:r>
            <a:endParaRPr kumimoji="0" lang="en-US" sz="32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Calibri"/>
                <a:cs typeface="Times New Roman"/>
              </a:rPr>
              <a:t>Toolkit</a:t>
            </a:r>
            <a:endParaRPr kumimoji="0" lang="en-US" sz="32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Calibri"/>
                <a:cs typeface="Times New Roman"/>
              </a:rPr>
              <a:t> </a:t>
            </a:r>
            <a:endParaRPr kumimoji="0" lang="en-US" sz="3200" b="0" i="0" u="none" strike="noStrike" kern="1200" cap="none" spc="0" normalizeH="0" baseline="0" noProof="0" dirty="0">
              <a:ln>
                <a:noFill/>
              </a:ln>
              <a:solidFill>
                <a:prstClr val="black"/>
              </a:solidFill>
              <a:effectLst/>
              <a:uLnTx/>
              <a:uFillTx/>
              <a:latin typeface="Calibri"/>
              <a:ea typeface="Calibri"/>
              <a:cs typeface="Times New Roman"/>
            </a:endParaRPr>
          </a:p>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kumimoji="0" lang="en-US" sz="3200" b="1" i="0" u="none" strike="noStrike" kern="1200" cap="none" spc="0" normalizeH="0" baseline="0" noProof="0" dirty="0">
                <a:ln>
                  <a:noFill/>
                </a:ln>
                <a:solidFill>
                  <a:prstClr val="black"/>
                </a:solidFill>
                <a:effectLst/>
                <a:uLnTx/>
                <a:uFillTx/>
                <a:latin typeface="Calibri"/>
                <a:ea typeface="Calibri"/>
                <a:cs typeface="Times New Roman"/>
              </a:rPr>
              <a:t>Log on to </a:t>
            </a:r>
            <a:r>
              <a:rPr kumimoji="0" lang="en-US" sz="3200" b="1" i="0" u="sng" strike="noStrike" kern="1200" cap="none" spc="0" normalizeH="0" baseline="0" noProof="0" dirty="0">
                <a:ln>
                  <a:noFill/>
                </a:ln>
                <a:solidFill>
                  <a:srgbClr val="0000FF"/>
                </a:solidFill>
                <a:effectLst/>
                <a:uLnTx/>
                <a:uFillTx/>
                <a:latin typeface="Calibri"/>
                <a:ea typeface="Calibri"/>
                <a:cs typeface="Times New Roman"/>
                <a:hlinkClick r:id="rId2"/>
              </a:rPr>
              <a:t>www.okhca.org/painmanagement</a:t>
            </a:r>
            <a:endParaRPr kumimoji="0" lang="en-US" sz="3200" b="0" i="0" u="none" strike="noStrike" kern="1200" cap="none" spc="0" normalizeH="0" baseline="0" noProof="0" dirty="0">
              <a:ln>
                <a:noFill/>
              </a:ln>
              <a:solidFill>
                <a:prstClr val="black"/>
              </a:solidFill>
              <a:effectLst/>
              <a:uLnTx/>
              <a:uFillTx/>
              <a:latin typeface="Calibri"/>
              <a:ea typeface="Calibri"/>
              <a:cs typeface="Times New Roman"/>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Calibri"/>
                <a:cs typeface="Times New Roman"/>
              </a:rPr>
              <a:t> </a:t>
            </a:r>
            <a:endParaRPr kumimoji="0" lang="en-US" sz="3200" b="0" i="0" u="none" strike="noStrike" kern="1200" cap="none" spc="0" normalizeH="0" baseline="0" noProof="0" dirty="0">
              <a:ln>
                <a:noFill/>
              </a:ln>
              <a:solidFill>
                <a:prstClr val="black"/>
              </a:solidFill>
              <a:effectLst/>
              <a:uLnTx/>
              <a:uFillTx/>
              <a:latin typeface="Calibri"/>
              <a:ea typeface="Calibri"/>
              <a:cs typeface="Times New Roman"/>
            </a:endParaRPr>
          </a:p>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kumimoji="0" lang="en-US" sz="3200" b="1" i="0" u="none" strike="noStrike" kern="1200" cap="none" spc="0" normalizeH="0" baseline="0" noProof="0" dirty="0">
                <a:ln>
                  <a:noFill/>
                </a:ln>
                <a:solidFill>
                  <a:prstClr val="black"/>
                </a:solidFill>
                <a:effectLst/>
                <a:uLnTx/>
                <a:uFillTx/>
                <a:latin typeface="Calibri"/>
                <a:ea typeface="Calibri"/>
                <a:cs typeface="Times New Roman"/>
              </a:rPr>
              <a:t>Click on “Pain Management Toolkit”</a:t>
            </a:r>
            <a:endParaRPr kumimoji="0" lang="en-US" sz="3200" b="0" i="0" u="none" strike="noStrike" kern="1200" cap="none" spc="0" normalizeH="0" baseline="0" noProof="0" dirty="0">
              <a:ln>
                <a:noFill/>
              </a:ln>
              <a:solidFill>
                <a:prstClr val="black"/>
              </a:solidFill>
              <a:effectLst/>
              <a:uLnTx/>
              <a:uFillTx/>
              <a:latin typeface="Calibri"/>
              <a:ea typeface="Calibri"/>
              <a:cs typeface="Times New Roman"/>
            </a:endParaRPr>
          </a:p>
        </p:txBody>
      </p:sp>
    </p:spTree>
    <p:extLst>
      <p:ext uri="{BB962C8B-B14F-4D97-AF65-F5344CB8AC3E}">
        <p14:creationId xmlns:p14="http://schemas.microsoft.com/office/powerpoint/2010/main" val="15089654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panose="020B0604020202020204" pitchFamily="34" charset="0"/>
                <a:cs typeface="Arial" panose="020B0604020202020204" pitchFamily="34" charset="0"/>
              </a:rPr>
              <a:t>Pharmacy Initiatives</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Scope and Utilization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457200" indent="-457200"/>
            <a:r>
              <a:rPr lang="en-US" dirty="0">
                <a:latin typeface="Arial" panose="020B0604020202020204" pitchFamily="34" charset="0"/>
                <a:cs typeface="Arial" panose="020B0604020202020204" pitchFamily="34" charset="0"/>
              </a:rPr>
              <a:t>Tiered structure for receiving long-acting opioid</a:t>
            </a:r>
          </a:p>
          <a:p>
            <a:pPr marL="457200" indent="-457200"/>
            <a:r>
              <a:rPr lang="en-US" dirty="0">
                <a:latin typeface="Arial" panose="020B0604020202020204" pitchFamily="34" charset="0"/>
                <a:cs typeface="Arial" panose="020B0604020202020204" pitchFamily="34" charset="0"/>
              </a:rPr>
              <a:t>Duplication edits for short-acting and long-acting opioids</a:t>
            </a:r>
          </a:p>
          <a:p>
            <a:pPr marL="457200" indent="-457200"/>
            <a:r>
              <a:rPr lang="en-US" dirty="0">
                <a:latin typeface="Arial" panose="020B0604020202020204" pitchFamily="34" charset="0"/>
                <a:cs typeface="Arial" panose="020B0604020202020204" pitchFamily="34" charset="0"/>
              </a:rPr>
              <a:t>DUR - concomitant use of opioid and benzodiazepines</a:t>
            </a:r>
          </a:p>
          <a:p>
            <a:pPr marL="457200" indent="-457200"/>
            <a:r>
              <a:rPr lang="en-US" dirty="0">
                <a:latin typeface="Arial" panose="020B0604020202020204" pitchFamily="34" charset="0"/>
                <a:cs typeface="Arial" panose="020B0604020202020204" pitchFamily="34" charset="0"/>
              </a:rPr>
              <a:t>Methadone restrictions – January 2017</a:t>
            </a:r>
          </a:p>
          <a:p>
            <a:endParaRPr lang="en-US" dirty="0"/>
          </a:p>
        </p:txBody>
      </p:sp>
    </p:spTree>
    <p:extLst>
      <p:ext uri="{BB962C8B-B14F-4D97-AF65-F5344CB8AC3E}">
        <p14:creationId xmlns:p14="http://schemas.microsoft.com/office/powerpoint/2010/main" val="16081819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533400"/>
            <a:ext cx="8839200" cy="548640"/>
          </a:xfrm>
        </p:spPr>
        <p:txBody>
          <a:bodyPr>
            <a:normAutofit fontScale="90000"/>
          </a:bodyPr>
          <a:lstStyle/>
          <a:p>
            <a:r>
              <a:rPr lang="en-US" b="1" dirty="0">
                <a:latin typeface="Arial" panose="020B0604020202020204" pitchFamily="34" charset="0"/>
                <a:cs typeface="Arial" panose="020B0604020202020204" pitchFamily="34" charset="0"/>
              </a:rPr>
              <a:t>P</a:t>
            </a:r>
            <a:r>
              <a:rPr lang="en-US" b="1" dirty="0" smtClean="0">
                <a:latin typeface="Arial" panose="020B0604020202020204" pitchFamily="34" charset="0"/>
                <a:cs typeface="Arial" panose="020B0604020202020204" pitchFamily="34" charset="0"/>
              </a:rPr>
              <a:t>harmacy Initiatives</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Scope and </a:t>
            </a:r>
            <a:r>
              <a:rPr lang="en-US" b="1" dirty="0">
                <a:latin typeface="Arial" panose="020B0604020202020204" pitchFamily="34" charset="0"/>
                <a:cs typeface="Arial" panose="020B0604020202020204" pitchFamily="34" charset="0"/>
              </a:rPr>
              <a:t>Utilization (cont.)</a:t>
            </a:r>
            <a:br>
              <a:rPr lang="en-US"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762000" y="1600200"/>
            <a:ext cx="7520940" cy="4690572"/>
          </a:xfrm>
        </p:spPr>
        <p:txBody>
          <a:bodyPr>
            <a:normAutofit/>
          </a:bodyPr>
          <a:lstStyle/>
          <a:p>
            <a:pPr marL="457200" indent="-457200"/>
            <a:r>
              <a:rPr lang="en-US" sz="3600" b="0" dirty="0" smtClean="0">
                <a:latin typeface="Arial" panose="020B0604020202020204" pitchFamily="34" charset="0"/>
                <a:cs typeface="Arial" panose="020B0604020202020204" pitchFamily="34" charset="0"/>
              </a:rPr>
              <a:t>Quantity </a:t>
            </a:r>
            <a:r>
              <a:rPr lang="en-US" sz="3600" b="0" dirty="0">
                <a:latin typeface="Arial" panose="020B0604020202020204" pitchFamily="34" charset="0"/>
                <a:cs typeface="Arial" panose="020B0604020202020204" pitchFamily="34" charset="0"/>
              </a:rPr>
              <a:t>limits</a:t>
            </a:r>
          </a:p>
          <a:p>
            <a:pPr lvl="3">
              <a:buFont typeface="Arial" panose="020B0604020202020204" pitchFamily="34" charset="0"/>
              <a:buChar char="•"/>
            </a:pPr>
            <a:r>
              <a:rPr lang="en-US" sz="3200" dirty="0">
                <a:latin typeface="Arial" panose="020B0604020202020204" pitchFamily="34" charset="0"/>
                <a:cs typeface="Arial" panose="020B0604020202020204" pitchFamily="34" charset="0"/>
              </a:rPr>
              <a:t>No more than 4 per day </a:t>
            </a:r>
            <a:endParaRPr lang="en-US" sz="3200" dirty="0" smtClean="0">
              <a:latin typeface="Arial" panose="020B0604020202020204" pitchFamily="34" charset="0"/>
              <a:cs typeface="Arial" panose="020B0604020202020204" pitchFamily="34" charset="0"/>
            </a:endParaRPr>
          </a:p>
          <a:p>
            <a:pPr lvl="3">
              <a:buFont typeface="Arial" panose="020B0604020202020204" pitchFamily="34" charset="0"/>
              <a:buChar char="•"/>
            </a:pPr>
            <a:r>
              <a:rPr lang="en-US" sz="3200" dirty="0" smtClean="0">
                <a:latin typeface="Arial" panose="020B0604020202020204" pitchFamily="34" charset="0"/>
                <a:cs typeface="Arial" panose="020B0604020202020204" pitchFamily="34" charset="0"/>
              </a:rPr>
              <a:t>Jan </a:t>
            </a:r>
            <a:r>
              <a:rPr lang="en-US" sz="3200" dirty="0">
                <a:latin typeface="Arial" panose="020B0604020202020204" pitchFamily="34" charset="0"/>
                <a:cs typeface="Arial" panose="020B0604020202020204" pitchFamily="34" charset="0"/>
              </a:rPr>
              <a:t>2015</a:t>
            </a:r>
          </a:p>
          <a:p>
            <a:pPr marL="457200" indent="-457200"/>
            <a:r>
              <a:rPr lang="en-US" sz="3600" b="0" dirty="0" smtClean="0">
                <a:latin typeface="Arial" panose="020B0604020202020204" pitchFamily="34" charset="0"/>
                <a:cs typeface="Arial" panose="020B0604020202020204" pitchFamily="34" charset="0"/>
              </a:rPr>
              <a:t>Early </a:t>
            </a:r>
            <a:r>
              <a:rPr lang="en-US" sz="3600" b="0" dirty="0">
                <a:latin typeface="Arial" panose="020B0604020202020204" pitchFamily="34" charset="0"/>
                <a:cs typeface="Arial" panose="020B0604020202020204" pitchFamily="34" charset="0"/>
              </a:rPr>
              <a:t>refill limit</a:t>
            </a:r>
          </a:p>
          <a:p>
            <a:pPr lvl="3">
              <a:buFont typeface="Arial" panose="020B0604020202020204" pitchFamily="34" charset="0"/>
              <a:buChar char="•"/>
            </a:pPr>
            <a:r>
              <a:rPr lang="en-US" sz="3200" dirty="0" smtClean="0">
                <a:latin typeface="Arial" panose="020B0604020202020204" pitchFamily="34" charset="0"/>
                <a:cs typeface="Arial" panose="020B0604020202020204" pitchFamily="34" charset="0"/>
              </a:rPr>
              <a:t>90 </a:t>
            </a:r>
            <a:r>
              <a:rPr lang="en-US" sz="3200" dirty="0">
                <a:latin typeface="Arial" panose="020B0604020202020204" pitchFamily="34" charset="0"/>
                <a:cs typeface="Arial" panose="020B0604020202020204" pitchFamily="34" charset="0"/>
              </a:rPr>
              <a:t>% of the medication must be used before refill</a:t>
            </a:r>
          </a:p>
          <a:p>
            <a:pPr marL="457200" indent="-457200"/>
            <a:r>
              <a:rPr lang="en-US" sz="3600" b="0" dirty="0" smtClean="0">
                <a:latin typeface="Arial" panose="020B0604020202020204" pitchFamily="34" charset="0"/>
                <a:cs typeface="Arial" panose="020B0604020202020204" pitchFamily="34" charset="0"/>
              </a:rPr>
              <a:t>Cumulative </a:t>
            </a:r>
            <a:r>
              <a:rPr lang="en-US" sz="3600" b="0" dirty="0">
                <a:latin typeface="Arial" panose="020B0604020202020204" pitchFamily="34" charset="0"/>
                <a:cs typeface="Arial" panose="020B0604020202020204" pitchFamily="34" charset="0"/>
              </a:rPr>
              <a:t>early refill limits</a:t>
            </a:r>
          </a:p>
          <a:p>
            <a:pPr marL="0" indent="0">
              <a:buNone/>
            </a:pPr>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749829-D470-4155-AD0E-BBDC7C268F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64928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39709" cy="6858000"/>
          </a:xfrm>
          <a:prstGeom prst="rect">
            <a:avLst/>
          </a:prstGeom>
          <a:solidFill>
            <a:srgbClr val="2B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3543"/>
            <a:ext cx="9144000" cy="6858000"/>
          </a:xfrm>
          <a:prstGeom prst="rect">
            <a:avLst/>
          </a:prstGeom>
        </p:spPr>
      </p:pic>
      <p:sp>
        <p:nvSpPr>
          <p:cNvPr id="7" name="Title 1"/>
          <p:cNvSpPr>
            <a:spLocks noGrp="1"/>
          </p:cNvSpPr>
          <p:nvPr>
            <p:ph type="ctrTitle"/>
          </p:nvPr>
        </p:nvSpPr>
        <p:spPr>
          <a:xfrm>
            <a:off x="457200" y="2068286"/>
            <a:ext cx="7772400" cy="1295400"/>
          </a:xfrm>
        </p:spPr>
        <p:txBody>
          <a:bodyPr>
            <a:normAutofit/>
          </a:bodyPr>
          <a:lstStyle/>
          <a:p>
            <a:r>
              <a:rPr lang="en-US" sz="5400" b="1" dirty="0" smtClean="0">
                <a:solidFill>
                  <a:schemeClr val="bg1"/>
                </a:solidFill>
              </a:rPr>
              <a:t>Naloxone</a:t>
            </a:r>
            <a:endParaRPr lang="en-US" sz="5400" dirty="0">
              <a:solidFill>
                <a:schemeClr val="bg1"/>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4269" y="0"/>
            <a:ext cx="2269731" cy="139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626" r="818" b="11182"/>
          <a:stretch/>
        </p:blipFill>
        <p:spPr>
          <a:xfrm>
            <a:off x="4034269" y="3733800"/>
            <a:ext cx="5147831" cy="3124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851563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smtClean="0">
                <a:latin typeface="Arial" panose="020B0604020202020204" pitchFamily="34" charset="0"/>
                <a:cs typeface="Arial" panose="020B0604020202020204" pitchFamily="34" charset="0"/>
              </a:rPr>
              <a:t>Naloxone</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371600"/>
            <a:ext cx="8229600" cy="4525963"/>
          </a:xfrm>
        </p:spPr>
        <p:txBody>
          <a:bodyPr>
            <a:normAutofit fontScale="92500" lnSpcReduction="10000"/>
          </a:bodyPr>
          <a:lstStyle/>
          <a:p>
            <a:r>
              <a:rPr lang="en-US" dirty="0" smtClean="0">
                <a:latin typeface="Arial" panose="020B0604020202020204" pitchFamily="34" charset="0"/>
                <a:cs typeface="Arial" panose="020B0604020202020204" pitchFamily="34" charset="0"/>
              </a:rPr>
              <a:t>OEND program with ODMHSAS</a:t>
            </a:r>
          </a:p>
          <a:p>
            <a:r>
              <a:rPr lang="en-US" dirty="0" smtClean="0">
                <a:latin typeface="Arial" panose="020B0604020202020204" pitchFamily="34" charset="0"/>
                <a:cs typeface="Arial" panose="020B0604020202020204" pitchFamily="34" charset="0"/>
              </a:rPr>
              <a:t>416 </a:t>
            </a:r>
            <a:r>
              <a:rPr lang="en-US" dirty="0">
                <a:latin typeface="Arial" panose="020B0604020202020204" pitchFamily="34" charset="0"/>
                <a:cs typeface="Arial" panose="020B0604020202020204" pitchFamily="34" charset="0"/>
              </a:rPr>
              <a:t>kits &gt;20 y.o.</a:t>
            </a:r>
          </a:p>
          <a:p>
            <a:r>
              <a:rPr lang="en-US" dirty="0" smtClean="0">
                <a:latin typeface="Arial" panose="020B0604020202020204" pitchFamily="34" charset="0"/>
                <a:cs typeface="Arial" panose="020B0604020202020204" pitchFamily="34" charset="0"/>
              </a:rPr>
              <a:t>218 </a:t>
            </a:r>
            <a:r>
              <a:rPr lang="en-US" dirty="0">
                <a:latin typeface="Arial" panose="020B0604020202020204" pitchFamily="34" charset="0"/>
                <a:cs typeface="Arial" panose="020B0604020202020204" pitchFamily="34" charset="0"/>
              </a:rPr>
              <a:t>kits distributed 19 </a:t>
            </a:r>
            <a:r>
              <a:rPr lang="en-US" dirty="0" smtClean="0">
                <a:latin typeface="Arial" panose="020B0604020202020204" pitchFamily="34" charset="0"/>
                <a:cs typeface="Arial" panose="020B0604020202020204" pitchFamily="34" charset="0"/>
              </a:rPr>
              <a:t>y.o. </a:t>
            </a:r>
            <a:r>
              <a:rPr lang="en-US" dirty="0">
                <a:latin typeface="Arial" panose="020B0604020202020204" pitchFamily="34" charset="0"/>
                <a:cs typeface="Arial" panose="020B0604020202020204" pitchFamily="34" charset="0"/>
              </a:rPr>
              <a:t>via CHIP program</a:t>
            </a:r>
          </a:p>
          <a:p>
            <a:pPr lvl="1"/>
            <a:r>
              <a:rPr lang="en-US" dirty="0">
                <a:latin typeface="Arial" panose="020B0604020202020204" pitchFamily="34" charset="0"/>
                <a:cs typeface="Arial" panose="020B0604020202020204" pitchFamily="34" charset="0"/>
              </a:rPr>
              <a:t>1 save of 17 y.o.</a:t>
            </a:r>
          </a:p>
          <a:p>
            <a:r>
              <a:rPr lang="en-US" u="sng" dirty="0" smtClean="0">
                <a:latin typeface="Arial" panose="020B0604020202020204" pitchFamily="34" charset="0"/>
                <a:cs typeface="Arial" panose="020B0604020202020204" pitchFamily="34" charset="0"/>
              </a:rPr>
              <a:t>634</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Total kits October 2015- July 2016</a:t>
            </a:r>
          </a:p>
          <a:p>
            <a:r>
              <a:rPr lang="en-US" dirty="0">
                <a:latin typeface="Arial" panose="020B0604020202020204" pitchFamily="34" charset="0"/>
                <a:cs typeface="Arial" panose="020B0604020202020204" pitchFamily="34" charset="0"/>
              </a:rPr>
              <a:t>OHCA</a:t>
            </a:r>
          </a:p>
          <a:p>
            <a:pPr lvl="1"/>
            <a:r>
              <a:rPr lang="en-US" dirty="0">
                <a:latin typeface="Arial" panose="020B0604020202020204" pitchFamily="34" charset="0"/>
                <a:cs typeface="Arial" panose="020B0604020202020204" pitchFamily="34" charset="0"/>
              </a:rPr>
              <a:t>Increase in naloxone claims paid</a:t>
            </a:r>
          </a:p>
          <a:p>
            <a:pPr lvl="1"/>
            <a:r>
              <a:rPr lang="en-US" dirty="0">
                <a:latin typeface="Arial" panose="020B0604020202020204" pitchFamily="34" charset="0"/>
                <a:cs typeface="Arial" panose="020B0604020202020204" pitchFamily="34" charset="0"/>
              </a:rPr>
              <a:t>#0 – 2013</a:t>
            </a:r>
          </a:p>
          <a:p>
            <a:pPr lvl="1"/>
            <a:r>
              <a:rPr lang="en-US" dirty="0">
                <a:latin typeface="Arial" panose="020B0604020202020204" pitchFamily="34" charset="0"/>
                <a:cs typeface="Arial" panose="020B0604020202020204" pitchFamily="34" charset="0"/>
              </a:rPr>
              <a:t>#459 - 2017</a:t>
            </a:r>
          </a:p>
          <a:p>
            <a:pPr lvl="1"/>
            <a:endParaRPr lang="en-US" dirty="0" smtClean="0"/>
          </a:p>
          <a:p>
            <a:endParaRPr lang="en-US" dirty="0"/>
          </a:p>
        </p:txBody>
      </p:sp>
    </p:spTree>
    <p:extLst>
      <p:ext uri="{BB962C8B-B14F-4D97-AF65-F5344CB8AC3E}">
        <p14:creationId xmlns:p14="http://schemas.microsoft.com/office/powerpoint/2010/main" val="31256742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33400"/>
            <a:ext cx="8839200" cy="548640"/>
          </a:xfrm>
        </p:spPr>
        <p:txBody>
          <a:bodyPr>
            <a:noAutofit/>
          </a:bodyPr>
          <a:lstStyle/>
          <a:p>
            <a:pPr algn="ctr"/>
            <a:r>
              <a:rPr lang="en-US" sz="4000" b="1" dirty="0">
                <a:latin typeface="Arial" panose="020B0604020202020204" pitchFamily="34" charset="0"/>
                <a:cs typeface="Arial" panose="020B0604020202020204" pitchFamily="34" charset="0"/>
              </a:rPr>
              <a:t>OHCA </a:t>
            </a:r>
            <a:r>
              <a:rPr lang="en-US" sz="4000" b="1" dirty="0" smtClean="0">
                <a:latin typeface="Arial" panose="020B0604020202020204" pitchFamily="34" charset="0"/>
                <a:cs typeface="Arial" panose="020B0604020202020204" pitchFamily="34" charset="0"/>
              </a:rPr>
              <a:t>Naloxone Claims</a:t>
            </a:r>
            <a:r>
              <a:rPr lang="en-US" sz="4000" b="1" dirty="0">
                <a:latin typeface="Arial" panose="020B0604020202020204" pitchFamily="34" charset="0"/>
                <a:cs typeface="Arial" panose="020B0604020202020204" pitchFamily="34" charset="0"/>
              </a:rPr>
              <a:t/>
            </a:r>
            <a:br>
              <a:rPr lang="en-US" sz="4000" b="1" dirty="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CY 2013 – CY 2017</a:t>
            </a:r>
            <a:endParaRPr lang="en-US" sz="40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749829-D470-4155-AD0E-BBDC7C268F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p:cNvSpPr txBox="1"/>
          <p:nvPr/>
        </p:nvSpPr>
        <p:spPr>
          <a:xfrm>
            <a:off x="0" y="5867400"/>
            <a:ext cx="65341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Source:  OHCA Pharmacy Services.  Data valid as of </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November 1, 2017</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6" name="Chart 5"/>
          <p:cNvGraphicFramePr>
            <a:graphicFrameLocks/>
          </p:cNvGraphicFramePr>
          <p:nvPr>
            <p:extLst>
              <p:ext uri="{D42A27DB-BD31-4B8C-83A1-F6EECF244321}">
                <p14:modId xmlns:p14="http://schemas.microsoft.com/office/powerpoint/2010/main" val="990875524"/>
              </p:ext>
            </p:extLst>
          </p:nvPr>
        </p:nvGraphicFramePr>
        <p:xfrm>
          <a:off x="0" y="1371600"/>
          <a:ext cx="85344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812115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anose="020B0604020202020204" pitchFamily="34" charset="0"/>
                <a:cs typeface="Arial" panose="020B0604020202020204" pitchFamily="34" charset="0"/>
              </a:rPr>
              <a:t>Naloxone Next Steps</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4000" dirty="0" smtClean="0">
                <a:latin typeface="Arial" panose="020B0604020202020204" pitchFamily="34" charset="0"/>
                <a:cs typeface="Arial" panose="020B0604020202020204" pitchFamily="34" charset="0"/>
              </a:rPr>
              <a:t>No co-pay on Rx naloxone</a:t>
            </a:r>
          </a:p>
          <a:p>
            <a:r>
              <a:rPr lang="en-US" sz="4000" dirty="0" smtClean="0">
                <a:latin typeface="Arial" panose="020B0604020202020204" pitchFamily="34" charset="0"/>
                <a:cs typeface="Arial" panose="020B0604020202020204" pitchFamily="34" charset="0"/>
              </a:rPr>
              <a:t>Will NOT apply to Rx limit</a:t>
            </a:r>
          </a:p>
          <a:p>
            <a:pPr lvl="1"/>
            <a:r>
              <a:rPr lang="en-US" sz="3600" dirty="0" smtClean="0">
                <a:latin typeface="Arial" panose="020B0604020202020204" pitchFamily="34" charset="0"/>
                <a:cs typeface="Arial" panose="020B0604020202020204" pitchFamily="34" charset="0"/>
              </a:rPr>
              <a:t>December 1,  2017</a:t>
            </a:r>
          </a:p>
          <a:p>
            <a:r>
              <a:rPr lang="en-US" sz="4000" dirty="0" smtClean="0">
                <a:latin typeface="Arial" panose="020B0604020202020204" pitchFamily="34" charset="0"/>
                <a:cs typeface="Arial" panose="020B0604020202020204" pitchFamily="34" charset="0"/>
              </a:rPr>
              <a:t>Expand education and collaboration</a:t>
            </a:r>
          </a:p>
        </p:txBody>
      </p:sp>
    </p:spTree>
    <p:extLst>
      <p:ext uri="{BB962C8B-B14F-4D97-AF65-F5344CB8AC3E}">
        <p14:creationId xmlns:p14="http://schemas.microsoft.com/office/powerpoint/2010/main" val="25454060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39709" cy="6858000"/>
          </a:xfrm>
          <a:prstGeom prst="rect">
            <a:avLst/>
          </a:prstGeom>
          <a:solidFill>
            <a:srgbClr val="2B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685800" y="4572000"/>
            <a:ext cx="7772400" cy="1295400"/>
          </a:xfrm>
        </p:spPr>
        <p:txBody>
          <a:bodyPr>
            <a:normAutofit fontScale="90000"/>
          </a:bodyPr>
          <a:lstStyle/>
          <a:p>
            <a:r>
              <a:rPr lang="en-US" sz="4800" b="1" dirty="0" smtClean="0">
                <a:solidFill>
                  <a:schemeClr val="bg1"/>
                </a:solidFill>
                <a:latin typeface="Arial" panose="020B0604020202020204" pitchFamily="34" charset="0"/>
                <a:cs typeface="Arial" panose="020B0604020202020204" pitchFamily="34" charset="0"/>
              </a:rPr>
              <a:t>Patient </a:t>
            </a:r>
            <a:r>
              <a:rPr lang="en-US" sz="4800" b="1" dirty="0">
                <a:solidFill>
                  <a:schemeClr val="bg1"/>
                </a:solidFill>
                <a:latin typeface="Arial" panose="020B0604020202020204" pitchFamily="34" charset="0"/>
                <a:cs typeface="Arial" panose="020B0604020202020204" pitchFamily="34" charset="0"/>
              </a:rPr>
              <a:t>review and restriction </a:t>
            </a:r>
            <a:r>
              <a:rPr lang="en-US" sz="4800" b="1" dirty="0" smtClean="0">
                <a:solidFill>
                  <a:schemeClr val="bg1"/>
                </a:solidFill>
                <a:latin typeface="Arial" panose="020B0604020202020204" pitchFamily="34" charset="0"/>
                <a:cs typeface="Arial" panose="020B0604020202020204" pitchFamily="34" charset="0"/>
              </a:rPr>
              <a:t>program</a:t>
            </a:r>
            <a:br>
              <a:rPr lang="en-US" sz="4800" b="1" dirty="0" smtClean="0">
                <a:solidFill>
                  <a:schemeClr val="bg1"/>
                </a:solidFill>
                <a:latin typeface="Arial" panose="020B0604020202020204" pitchFamily="34" charset="0"/>
                <a:cs typeface="Arial" panose="020B0604020202020204" pitchFamily="34" charset="0"/>
              </a:rPr>
            </a:br>
            <a:r>
              <a:rPr lang="en-US" sz="4800" b="1" dirty="0" smtClean="0">
                <a:solidFill>
                  <a:schemeClr val="bg1"/>
                </a:solidFill>
                <a:latin typeface="Arial" panose="020B0604020202020204" pitchFamily="34" charset="0"/>
                <a:cs typeface="Arial" panose="020B0604020202020204" pitchFamily="34" charset="0"/>
              </a:rPr>
              <a:t>Lock-in</a:t>
            </a:r>
            <a:endParaRPr lang="en-US" sz="4800" dirty="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247" y="228600"/>
            <a:ext cx="6155505" cy="40927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32482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 Prescribing </a:t>
            </a:r>
            <a:endParaRPr lang="en-US" dirty="0"/>
          </a:p>
        </p:txBody>
      </p:sp>
      <p:sp>
        <p:nvSpPr>
          <p:cNvPr id="3" name="Content Placeholder 2"/>
          <p:cNvSpPr>
            <a:spLocks noGrp="1"/>
          </p:cNvSpPr>
          <p:nvPr>
            <p:ph idx="1"/>
          </p:nvPr>
        </p:nvSpPr>
        <p:spPr/>
        <p:txBody>
          <a:bodyPr/>
          <a:lstStyle/>
          <a:p>
            <a:r>
              <a:rPr lang="en-US" dirty="0" smtClean="0"/>
              <a:t>Chronic pain is highly complex</a:t>
            </a:r>
          </a:p>
          <a:p>
            <a:r>
              <a:rPr lang="en-US" dirty="0" smtClean="0"/>
              <a:t>Opioids alone are often inadequate but helpful</a:t>
            </a:r>
          </a:p>
          <a:p>
            <a:pPr lvl="1"/>
            <a:r>
              <a:rPr lang="en-US" dirty="0" smtClean="0"/>
              <a:t>25-50% improvement in pain scales</a:t>
            </a:r>
          </a:p>
          <a:p>
            <a:r>
              <a:rPr lang="en-US" dirty="0" smtClean="0"/>
              <a:t>Opioids are beneficial in small subset of patients</a:t>
            </a:r>
          </a:p>
          <a:p>
            <a:pPr lvl="1"/>
            <a:r>
              <a:rPr lang="en-US" dirty="0" smtClean="0"/>
              <a:t>Some patients would do well with discontinuation or reduction of opioids and pursue adjunctive therapies with psychological support</a:t>
            </a:r>
          </a:p>
          <a:p>
            <a:r>
              <a:rPr lang="en-US" dirty="0" smtClean="0"/>
              <a:t>No “universal” efficacy with opioids</a:t>
            </a:r>
            <a:endParaRPr lang="en-US" dirty="0"/>
          </a:p>
        </p:txBody>
      </p:sp>
    </p:spTree>
    <p:extLst>
      <p:ext uri="{BB962C8B-B14F-4D97-AF65-F5344CB8AC3E}">
        <p14:creationId xmlns:p14="http://schemas.microsoft.com/office/powerpoint/2010/main" val="2533226451"/>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04800"/>
            <a:ext cx="8839200" cy="548640"/>
          </a:xfrm>
        </p:spPr>
        <p:txBody>
          <a:bodyPr>
            <a:noAutofit/>
          </a:bodyPr>
          <a:lstStyle/>
          <a:p>
            <a:r>
              <a:rPr lang="en-US" b="1" dirty="0" smtClean="0">
                <a:latin typeface="Arial" panose="020B0604020202020204" pitchFamily="34" charset="0"/>
                <a:cs typeface="Arial" panose="020B0604020202020204" pitchFamily="34" charset="0"/>
              </a:rPr>
              <a:t>Lock-In </a:t>
            </a:r>
            <a:r>
              <a:rPr lang="en-US" b="1" dirty="0">
                <a:latin typeface="Arial" panose="020B0604020202020204" pitchFamily="34" charset="0"/>
                <a:cs typeface="Arial" panose="020B0604020202020204" pitchFamily="34" charset="0"/>
              </a:rPr>
              <a:t>Program</a:t>
            </a:r>
          </a:p>
        </p:txBody>
      </p:sp>
      <p:sp>
        <p:nvSpPr>
          <p:cNvPr id="6" name="Content Placeholder 5"/>
          <p:cNvSpPr>
            <a:spLocks noGrp="1"/>
          </p:cNvSpPr>
          <p:nvPr>
            <p:ph idx="1"/>
          </p:nvPr>
        </p:nvSpPr>
        <p:spPr>
          <a:xfrm>
            <a:off x="822960" y="1100628"/>
            <a:ext cx="7520940" cy="4157172"/>
          </a:xfrm>
        </p:spPr>
        <p:txBody>
          <a:bodyPr>
            <a:noAutofit/>
          </a:bodyPr>
          <a:lstStyle/>
          <a:p>
            <a:r>
              <a:rPr lang="en-US" b="0" dirty="0">
                <a:latin typeface="Arial" panose="020B0604020202020204" pitchFamily="34" charset="0"/>
                <a:cs typeface="Arial" panose="020B0604020202020204" pitchFamily="34" charset="0"/>
              </a:rPr>
              <a:t>SoonerCare </a:t>
            </a:r>
            <a:r>
              <a:rPr lang="en-US" b="0" dirty="0" smtClean="0">
                <a:latin typeface="Arial" panose="020B0604020202020204" pitchFamily="34" charset="0"/>
                <a:cs typeface="Arial" panose="020B0604020202020204" pitchFamily="34" charset="0"/>
              </a:rPr>
              <a:t>Pharmacy-administered </a:t>
            </a:r>
            <a:r>
              <a:rPr lang="en-US" b="0" dirty="0">
                <a:latin typeface="Arial" panose="020B0604020202020204" pitchFamily="34" charset="0"/>
                <a:cs typeface="Arial" panose="020B0604020202020204" pitchFamily="34" charset="0"/>
              </a:rPr>
              <a:t>p</a:t>
            </a:r>
            <a:r>
              <a:rPr lang="en-US" b="0" dirty="0" smtClean="0">
                <a:latin typeface="Arial" panose="020B0604020202020204" pitchFamily="34" charset="0"/>
                <a:cs typeface="Arial" panose="020B0604020202020204" pitchFamily="34" charset="0"/>
              </a:rPr>
              <a:t>rogram</a:t>
            </a:r>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“Locks” a member into </a:t>
            </a:r>
            <a:r>
              <a:rPr lang="en-US" b="0" u="sng" dirty="0">
                <a:latin typeface="Arial" panose="020B0604020202020204" pitchFamily="34" charset="0"/>
                <a:cs typeface="Arial" panose="020B0604020202020204" pitchFamily="34" charset="0"/>
              </a:rPr>
              <a:t>one</a:t>
            </a:r>
            <a:r>
              <a:rPr lang="en-US" b="0" dirty="0">
                <a:latin typeface="Arial" panose="020B0604020202020204" pitchFamily="34" charset="0"/>
                <a:cs typeface="Arial" panose="020B0604020202020204" pitchFamily="34" charset="0"/>
              </a:rPr>
              <a:t> pharmacy AND </a:t>
            </a:r>
            <a:r>
              <a:rPr lang="en-US" b="0" u="sng" dirty="0">
                <a:latin typeface="Arial" panose="020B0604020202020204" pitchFamily="34" charset="0"/>
                <a:cs typeface="Arial" panose="020B0604020202020204" pitchFamily="34" charset="0"/>
              </a:rPr>
              <a:t>one</a:t>
            </a:r>
            <a:r>
              <a:rPr lang="en-US" b="0" dirty="0">
                <a:latin typeface="Arial" panose="020B0604020202020204" pitchFamily="34" charset="0"/>
                <a:cs typeface="Arial" panose="020B0604020202020204" pitchFamily="34" charset="0"/>
              </a:rPr>
              <a:t> prescriber</a:t>
            </a:r>
          </a:p>
          <a:p>
            <a:pPr lvl="1">
              <a:buClrTx/>
              <a:buFont typeface="Arial" panose="020B0604020202020204" pitchFamily="34" charset="0"/>
              <a:buChar char="•"/>
            </a:pPr>
            <a:r>
              <a:rPr lang="en-US" sz="3200" dirty="0" smtClean="0">
                <a:latin typeface="Arial" panose="020B0604020202020204" pitchFamily="34" charset="0"/>
                <a:cs typeface="Arial" panose="020B0604020202020204" pitchFamily="34" charset="0"/>
              </a:rPr>
              <a:t>Pharmacy claims </a:t>
            </a:r>
            <a:r>
              <a:rPr lang="en-US" sz="3200" dirty="0">
                <a:latin typeface="Arial" panose="020B0604020202020204" pitchFamily="34" charset="0"/>
                <a:cs typeface="Arial" panose="020B0604020202020204" pitchFamily="34" charset="0"/>
              </a:rPr>
              <a:t>will deny if not </a:t>
            </a:r>
            <a:r>
              <a:rPr lang="en-US" sz="3200" dirty="0" smtClean="0">
                <a:latin typeface="Arial" panose="020B0604020202020204" pitchFamily="34" charset="0"/>
                <a:cs typeface="Arial" panose="020B0604020202020204" pitchFamily="34" charset="0"/>
              </a:rPr>
              <a:t>from designated providers</a:t>
            </a:r>
          </a:p>
          <a:p>
            <a:pPr lvl="1">
              <a:buClrTx/>
              <a:buFont typeface="Arial" panose="020B0604020202020204" pitchFamily="34" charset="0"/>
              <a:buChar char="•"/>
            </a:pPr>
            <a:r>
              <a:rPr lang="en-US" sz="3200" dirty="0">
                <a:latin typeface="Arial" panose="020B0604020202020204" pitchFamily="34" charset="0"/>
                <a:cs typeface="Arial" panose="020B0604020202020204" pitchFamily="34" charset="0"/>
              </a:rPr>
              <a:t>Various medications monitored</a:t>
            </a:r>
          </a:p>
          <a:p>
            <a:r>
              <a:rPr lang="en-US" dirty="0" smtClean="0">
                <a:latin typeface="Arial" panose="020B0604020202020204" pitchFamily="34" charset="0"/>
                <a:cs typeface="Arial" panose="020B0604020202020204" pitchFamily="34" charset="0"/>
              </a:rPr>
              <a:t>Referral </a:t>
            </a:r>
            <a:r>
              <a:rPr lang="en-US" dirty="0">
                <a:latin typeface="Arial" panose="020B0604020202020204" pitchFamily="34" charset="0"/>
                <a:cs typeface="Arial" panose="020B0604020202020204" pitchFamily="34" charset="0"/>
              </a:rPr>
              <a:t>by health care providers</a:t>
            </a:r>
          </a:p>
          <a:p>
            <a:pPr lvl="1">
              <a:buClrTx/>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749829-D470-4155-AD0E-BBDC7C268F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46054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39709" cy="6858000"/>
          </a:xfrm>
          <a:prstGeom prst="rect">
            <a:avLst/>
          </a:prstGeom>
          <a:solidFill>
            <a:srgbClr val="2BA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685800" y="2879271"/>
            <a:ext cx="7772400" cy="1295400"/>
          </a:xfrm>
        </p:spPr>
        <p:txBody>
          <a:bodyPr>
            <a:normAutofit fontScale="90000"/>
          </a:bodyPr>
          <a:lstStyle/>
          <a:p>
            <a:r>
              <a:rPr lang="en-US" sz="4900" b="1" dirty="0" smtClean="0">
                <a:solidFill>
                  <a:schemeClr val="bg1"/>
                </a:solidFill>
                <a:latin typeface="Arial" panose="020B0604020202020204" pitchFamily="34" charset="0"/>
                <a:cs typeface="Arial" panose="020B0604020202020204" pitchFamily="34" charset="0"/>
              </a:rPr>
              <a:t>Communication Strategies</a:t>
            </a:r>
            <a:r>
              <a:rPr lang="en-US" sz="4800" b="1" dirty="0" smtClean="0">
                <a:solidFill>
                  <a:schemeClr val="bg1"/>
                </a:solidFill>
              </a:rPr>
              <a:t/>
            </a:r>
            <a:br>
              <a:rPr lang="en-US" sz="4800" b="1" dirty="0" smtClean="0">
                <a:solidFill>
                  <a:schemeClr val="bg1"/>
                </a:solidFill>
              </a:rPr>
            </a:br>
            <a:endParaRPr lang="en-US" sz="4800" dirty="0">
              <a:solidFill>
                <a:schemeClr val="bg1"/>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4269" y="0"/>
            <a:ext cx="2269731" cy="139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7595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780108"/>
          </a:xfrm>
        </p:spPr>
        <p:txBody>
          <a:bodyPr/>
          <a:lstStyle/>
          <a:p>
            <a:r>
              <a:rPr lang="en-US" b="1" dirty="0" smtClean="0"/>
              <a:t>Neonatal Abstinence Syndrome in Oklahoma</a:t>
            </a:r>
            <a:endParaRPr lang="en-US" b="1" dirty="0"/>
          </a:p>
        </p:txBody>
      </p:sp>
      <p:sp>
        <p:nvSpPr>
          <p:cNvPr id="3" name="Subtitle 2"/>
          <p:cNvSpPr>
            <a:spLocks noGrp="1"/>
          </p:cNvSpPr>
          <p:nvPr>
            <p:ph type="subTitle" idx="1"/>
          </p:nvPr>
        </p:nvSpPr>
        <p:spPr>
          <a:xfrm>
            <a:off x="1371600" y="2971800"/>
            <a:ext cx="6400800" cy="2514600"/>
          </a:xfrm>
        </p:spPr>
        <p:txBody>
          <a:bodyPr>
            <a:normAutofit fontScale="85000" lnSpcReduction="20000"/>
          </a:bodyPr>
          <a:lstStyle/>
          <a:p>
            <a:r>
              <a:rPr lang="en-US" b="1" dirty="0" smtClean="0"/>
              <a:t>Mary </a:t>
            </a:r>
            <a:r>
              <a:rPr lang="en-US" b="1" dirty="0"/>
              <a:t>A</a:t>
            </a:r>
            <a:r>
              <a:rPr lang="en-US" b="1" dirty="0" smtClean="0"/>
              <a:t>nne McCaffree, MD</a:t>
            </a:r>
          </a:p>
          <a:p>
            <a:r>
              <a:rPr lang="en-US" b="1" dirty="0" smtClean="0"/>
              <a:t>Neonatal Perinatal Medicine</a:t>
            </a:r>
          </a:p>
          <a:p>
            <a:r>
              <a:rPr lang="en-US" b="1" dirty="0" smtClean="0"/>
              <a:t>University of Oklahoma</a:t>
            </a:r>
          </a:p>
          <a:p>
            <a:endParaRPr lang="en-US" dirty="0" smtClean="0"/>
          </a:p>
          <a:p>
            <a:r>
              <a:rPr lang="en-US" b="1" dirty="0" smtClean="0"/>
              <a:t>Joyce Marshall, MPH</a:t>
            </a:r>
          </a:p>
          <a:p>
            <a:r>
              <a:rPr lang="en-US" b="1" dirty="0" smtClean="0"/>
              <a:t>Maternal &amp; Child Health Service</a:t>
            </a:r>
          </a:p>
          <a:p>
            <a:r>
              <a:rPr lang="en-US" b="1" dirty="0" smtClean="0"/>
              <a:t>Oklahoma State Department of Health</a:t>
            </a:r>
          </a:p>
          <a:p>
            <a:endParaRPr lang="en-US" dirty="0"/>
          </a:p>
          <a:p>
            <a:r>
              <a:rPr lang="en-US" dirty="0" smtClean="0"/>
              <a:t>December 19, 2017</a:t>
            </a:r>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1123493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457200"/>
            <a:ext cx="8229600" cy="1143000"/>
          </a:xfrm>
        </p:spPr>
        <p:txBody>
          <a:bodyPr>
            <a:normAutofit fontScale="90000"/>
          </a:bodyPr>
          <a:lstStyle/>
          <a:p>
            <a:r>
              <a:rPr lang="en-US" altLang="en-US" sz="4800" b="1" dirty="0" smtClean="0">
                <a:solidFill>
                  <a:schemeClr val="bg1"/>
                </a:solidFill>
                <a:latin typeface="Arial" pitchFamily="34" charset="0"/>
                <a:ea typeface="ＭＳ Ｐゴシック" pitchFamily="34" charset="-128"/>
              </a:rPr>
              <a:t>What is Neonatal Abstinence Syndrome (NAS)?</a:t>
            </a:r>
          </a:p>
        </p:txBody>
      </p:sp>
      <p:sp>
        <p:nvSpPr>
          <p:cNvPr id="3" name="Content Placeholder 2"/>
          <p:cNvSpPr>
            <a:spLocks noGrp="1"/>
          </p:cNvSpPr>
          <p:nvPr>
            <p:ph idx="1"/>
          </p:nvPr>
        </p:nvSpPr>
        <p:spPr>
          <a:xfrm>
            <a:off x="457200" y="2514601"/>
            <a:ext cx="8229600" cy="3352800"/>
          </a:xfrm>
        </p:spPr>
        <p:txBody>
          <a:bodyPr>
            <a:normAutofit/>
          </a:bodyPr>
          <a:lstStyle/>
          <a:p>
            <a:pPr>
              <a:lnSpc>
                <a:spcPct val="90000"/>
              </a:lnSpc>
            </a:pPr>
            <a:r>
              <a:rPr lang="en-US" altLang="en-US" dirty="0" smtClean="0">
                <a:solidFill>
                  <a:srgbClr val="000000"/>
                </a:solidFill>
                <a:latin typeface="Arial" pitchFamily="34" charset="0"/>
                <a:ea typeface="ＭＳ Ｐゴシック" pitchFamily="34" charset="-128"/>
                <a:cs typeface="Arial" pitchFamily="34" charset="0"/>
              </a:rPr>
              <a:t>A group of problems that occur in a newborn who was exposed to addictive opiate drugs while in the mother’s womb</a:t>
            </a:r>
            <a:endParaRPr lang="en-US" altLang="en-US" sz="1600" dirty="0" smtClean="0">
              <a:solidFill>
                <a:srgbClr val="000000"/>
              </a:solidFill>
              <a:latin typeface="Arial" pitchFamily="34" charset="0"/>
              <a:ea typeface="ＭＳ Ｐゴシック" pitchFamily="34" charset="-128"/>
              <a:cs typeface="Arial" pitchFamily="34" charset="0"/>
            </a:endParaRPr>
          </a:p>
          <a:p>
            <a:pPr>
              <a:lnSpc>
                <a:spcPct val="90000"/>
              </a:lnSpc>
            </a:pPr>
            <a:r>
              <a:rPr lang="en-US" altLang="en-US" dirty="0" smtClean="0">
                <a:solidFill>
                  <a:srgbClr val="000000"/>
                </a:solidFill>
                <a:latin typeface="Arial" pitchFamily="34" charset="0"/>
                <a:ea typeface="ＭＳ Ｐゴシック" pitchFamily="34" charset="-128"/>
                <a:cs typeface="Arial" pitchFamily="34" charset="0"/>
              </a:rPr>
              <a:t>A withdrawal syndrome experienced after birth by drug exposed newborns</a:t>
            </a:r>
          </a:p>
          <a:p>
            <a:pPr>
              <a:lnSpc>
                <a:spcPct val="90000"/>
              </a:lnSpc>
            </a:pPr>
            <a:r>
              <a:rPr lang="en-US" altLang="en-US" dirty="0" smtClean="0">
                <a:solidFill>
                  <a:srgbClr val="000000"/>
                </a:solidFill>
                <a:latin typeface="Arial" pitchFamily="34" charset="0"/>
                <a:ea typeface="ＭＳ Ｐゴシック" pitchFamily="34" charset="-128"/>
                <a:cs typeface="Arial" pitchFamily="34" charset="0"/>
              </a:rPr>
              <a:t>Generally follows opioid exposure, though other drugs implicated</a:t>
            </a:r>
          </a:p>
          <a:p>
            <a:pPr lvl="1">
              <a:lnSpc>
                <a:spcPct val="90000"/>
              </a:lnSpc>
            </a:pPr>
            <a:r>
              <a:rPr lang="en-US" altLang="en-US" dirty="0" smtClean="0">
                <a:solidFill>
                  <a:srgbClr val="000000"/>
                </a:solidFill>
                <a:latin typeface="Arial" pitchFamily="34" charset="0"/>
                <a:ea typeface="ＭＳ Ｐゴシック" pitchFamily="34" charset="-128"/>
                <a:cs typeface="Arial" pitchFamily="34" charset="0"/>
              </a:rPr>
              <a:t>Alcohol, benzodiazepines (valium, etc.), barbiturates (phenobarbital, etc.), and certain antidepressants (SSRIs)</a:t>
            </a:r>
          </a:p>
          <a:p>
            <a:pPr>
              <a:lnSpc>
                <a:spcPct val="90000"/>
              </a:lnSpc>
            </a:pPr>
            <a:endParaRPr lang="en-US" altLang="en-US" dirty="0" smtClean="0">
              <a:solidFill>
                <a:srgbClr val="000000"/>
              </a:solidFill>
              <a:latin typeface="Arial" pitchFamily="34" charset="0"/>
              <a:ea typeface="ＭＳ Ｐゴシック" pitchFamily="34" charset="-128"/>
              <a:cs typeface="Arial" pitchFamily="34" charset="0"/>
            </a:endParaRPr>
          </a:p>
          <a:p>
            <a:pPr marL="301943" lvl="1" indent="0">
              <a:lnSpc>
                <a:spcPct val="90000"/>
              </a:lnSpc>
              <a:buNone/>
            </a:pPr>
            <a:endParaRPr lang="en-US" altLang="en-US" sz="1000" dirty="0" smtClean="0">
              <a:solidFill>
                <a:srgbClr val="000000"/>
              </a:solidFill>
              <a:latin typeface="Arial" pitchFamily="34" charset="0"/>
              <a:ea typeface="ＭＳ Ｐゴシック" pitchFamily="34" charset="-128"/>
              <a:cs typeface="Arial" pitchFamily="34" charset="0"/>
            </a:endParaRPr>
          </a:p>
          <a:p>
            <a:pPr>
              <a:lnSpc>
                <a:spcPct val="90000"/>
              </a:lnSpc>
              <a:buFont typeface="Arial" pitchFamily="34" charset="0"/>
              <a:buNone/>
            </a:pPr>
            <a:endParaRPr lang="en-US" altLang="en-US" dirty="0" smtClean="0">
              <a:solidFill>
                <a:srgbClr val="000000"/>
              </a:solidFill>
              <a:latin typeface="Arial" pitchFamily="34" charset="0"/>
              <a:ea typeface="ＭＳ Ｐゴシック" pitchFamily="34" charset="-128"/>
              <a:cs typeface="Arial" pitchFamily="34" charset="0"/>
            </a:endParaRPr>
          </a:p>
        </p:txBody>
      </p:sp>
      <p:sp>
        <p:nvSpPr>
          <p:cNvPr id="2" name="TextBox 1"/>
          <p:cNvSpPr txBox="1"/>
          <p:nvPr/>
        </p:nvSpPr>
        <p:spPr>
          <a:xfrm>
            <a:off x="533400" y="6096000"/>
            <a:ext cx="59436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ndara"/>
                <a:ea typeface="+mn-ea"/>
                <a:cs typeface="+mn-cs"/>
              </a:rPr>
              <a:t>Source:  MedlinePlus  Medical Encyclopedia and March of Dimes</a:t>
            </a:r>
            <a:endParaRPr kumimoji="0" lang="en-US" sz="900" b="0" i="0" u="none" strike="noStrike" kern="1200" cap="none" spc="0" normalizeH="0" baseline="0" noProof="0" dirty="0">
              <a:ln>
                <a:noFill/>
              </a:ln>
              <a:solidFill>
                <a:prstClr val="black"/>
              </a:solidFill>
              <a:effectLst/>
              <a:uLnTx/>
              <a:uFillTx/>
              <a:latin typeface="Candara"/>
              <a:ea typeface="+mn-ea"/>
              <a:cs typeface="+mn-cs"/>
            </a:endParaRPr>
          </a:p>
        </p:txBody>
      </p:sp>
    </p:spTree>
    <p:custDataLst>
      <p:tags r:id="rId1"/>
    </p:custDataLst>
    <p:extLst>
      <p:ext uri="{BB962C8B-B14F-4D97-AF65-F5344CB8AC3E}">
        <p14:creationId xmlns:p14="http://schemas.microsoft.com/office/powerpoint/2010/main" val="4069711877"/>
      </p:ext>
    </p:extLst>
  </p:cSld>
  <p:clrMapOvr>
    <a:masterClrMapping/>
  </p:clrMapOvr>
  <p:transition spd="slow" advTm="351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8077200"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841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NAS Video 1</a:t>
            </a:r>
            <a:endParaRPr lang="en-US" dirty="0"/>
          </a:p>
        </p:txBody>
      </p:sp>
      <p:sp>
        <p:nvSpPr>
          <p:cNvPr id="5" name="Content Placeholder 4"/>
          <p:cNvSpPr>
            <a:spLocks noGrp="1"/>
          </p:cNvSpPr>
          <p:nvPr>
            <p:ph idx="1"/>
          </p:nvPr>
        </p:nvSpPr>
        <p:spPr/>
        <p:txBody>
          <a:bodyPr/>
          <a:lstStyle/>
          <a:p>
            <a:r>
              <a:rPr lang="en-US" dirty="0" smtClean="0">
                <a:hlinkClick r:id="rId2"/>
              </a:rPr>
              <a:t>vide</a:t>
            </a:r>
            <a:r>
              <a:rPr lang="en-US" b="1" dirty="0" smtClean="0">
                <a:hlinkClick r:id="rId2"/>
              </a:rPr>
              <a:t>o</a:t>
            </a:r>
            <a:endParaRPr lang="en-US" b="1" dirty="0"/>
          </a:p>
        </p:txBody>
      </p:sp>
    </p:spTree>
    <p:extLst>
      <p:ext uri="{BB962C8B-B14F-4D97-AF65-F5344CB8AC3E}">
        <p14:creationId xmlns:p14="http://schemas.microsoft.com/office/powerpoint/2010/main" val="26777386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ctrTitle"/>
          </p:nvPr>
        </p:nvSpPr>
        <p:spPr/>
        <p:txBody>
          <a:bodyPr/>
          <a:lstStyle/>
          <a:p>
            <a:r>
              <a:rPr lang="en-US" altLang="en-US" dirty="0" smtClean="0">
                <a:latin typeface="Arial" pitchFamily="34" charset="0"/>
                <a:ea typeface="ＭＳ Ｐゴシック" pitchFamily="34" charset="-128"/>
              </a:rPr>
              <a:t>Do More Opioids Equal More NAS?</a:t>
            </a:r>
          </a:p>
        </p:txBody>
      </p:sp>
    </p:spTree>
    <p:extLst>
      <p:ext uri="{BB962C8B-B14F-4D97-AF65-F5344CB8AC3E}">
        <p14:creationId xmlns:p14="http://schemas.microsoft.com/office/powerpoint/2010/main" val="8701025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49263" y="533400"/>
            <a:ext cx="8229600" cy="1143000"/>
          </a:xfrm>
        </p:spPr>
        <p:txBody>
          <a:bodyPr/>
          <a:lstStyle/>
          <a:p>
            <a:r>
              <a:rPr lang="en-US" altLang="en-US" sz="4800" b="1" dirty="0" smtClean="0">
                <a:solidFill>
                  <a:schemeClr val="bg1"/>
                </a:solidFill>
                <a:latin typeface="Arial" pitchFamily="34" charset="0"/>
                <a:ea typeface="ＭＳ Ｐゴシック" pitchFamily="34" charset="-128"/>
              </a:rPr>
              <a:t>Opioids</a:t>
            </a:r>
          </a:p>
        </p:txBody>
      </p:sp>
      <p:sp>
        <p:nvSpPr>
          <p:cNvPr id="3" name="Content Placeholder 2"/>
          <p:cNvSpPr>
            <a:spLocks noGrp="1"/>
          </p:cNvSpPr>
          <p:nvPr>
            <p:ph idx="1"/>
          </p:nvPr>
        </p:nvSpPr>
        <p:spPr>
          <a:xfrm>
            <a:off x="457200" y="2114447"/>
            <a:ext cx="8229600" cy="4068762"/>
          </a:xfrm>
        </p:spPr>
        <p:txBody>
          <a:bodyPr/>
          <a:lstStyle/>
          <a:p>
            <a:r>
              <a:rPr lang="en-US" altLang="en-US" dirty="0" smtClean="0">
                <a:solidFill>
                  <a:srgbClr val="000000"/>
                </a:solidFill>
                <a:latin typeface="Arial" pitchFamily="34" charset="0"/>
                <a:ea typeface="ＭＳ Ｐゴシック" pitchFamily="34" charset="-128"/>
              </a:rPr>
              <a:t>Prescriptions increased 4-fold over last ten years</a:t>
            </a:r>
          </a:p>
          <a:p>
            <a:r>
              <a:rPr lang="en-US" altLang="en-US" dirty="0" smtClean="0">
                <a:solidFill>
                  <a:srgbClr val="000000"/>
                </a:solidFill>
                <a:latin typeface="Arial" pitchFamily="34" charset="0"/>
                <a:ea typeface="ＭＳ Ｐゴシック" pitchFamily="34" charset="-128"/>
              </a:rPr>
              <a:t>More deaths than car accidents</a:t>
            </a:r>
          </a:p>
          <a:p>
            <a:r>
              <a:rPr lang="en-US" altLang="en-US" dirty="0" smtClean="0">
                <a:solidFill>
                  <a:srgbClr val="000000"/>
                </a:solidFill>
                <a:latin typeface="Arial" pitchFamily="34" charset="0"/>
                <a:ea typeface="ＭＳ Ｐゴシック" pitchFamily="34" charset="-128"/>
              </a:rPr>
              <a:t>In 2012, enough were prescribed to give every adult in the USA one prescription</a:t>
            </a:r>
          </a:p>
          <a:p>
            <a:r>
              <a:rPr lang="en-US" altLang="en-US" dirty="0" smtClean="0">
                <a:solidFill>
                  <a:srgbClr val="000000"/>
                </a:solidFill>
                <a:latin typeface="Arial" pitchFamily="34" charset="0"/>
                <a:ea typeface="ＭＳ Ｐゴシック" pitchFamily="34" charset="-128"/>
              </a:rPr>
              <a:t>Rising deaths from heroin and synthetic opioids</a:t>
            </a:r>
          </a:p>
        </p:txBody>
      </p:sp>
      <p:sp>
        <p:nvSpPr>
          <p:cNvPr id="40964" name="TextBox 4"/>
          <p:cNvSpPr txBox="1">
            <a:spLocks noChangeArrowheads="1"/>
          </p:cNvSpPr>
          <p:nvPr/>
        </p:nvSpPr>
        <p:spPr bwMode="auto">
          <a:xfrm>
            <a:off x="2417763" y="5867400"/>
            <a:ext cx="430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t>Source: Centers for Disease Control and Prevention</a:t>
            </a:r>
          </a:p>
        </p:txBody>
      </p:sp>
    </p:spTree>
    <p:custDataLst>
      <p:tags r:id="rId1"/>
    </p:custDataLst>
    <p:extLst>
      <p:ext uri="{BB962C8B-B14F-4D97-AF65-F5344CB8AC3E}">
        <p14:creationId xmlns:p14="http://schemas.microsoft.com/office/powerpoint/2010/main" val="3590520518"/>
      </p:ext>
    </p:extLst>
  </p:cSld>
  <p:clrMapOvr>
    <a:masterClrMapping/>
  </p:clrMapOvr>
  <p:transition spd="slow" advTm="351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Opioid Prescription Rates by State </a:t>
            </a:r>
            <a:br>
              <a:rPr lang="en-US" dirty="0" smtClean="0"/>
            </a:br>
            <a:r>
              <a:rPr lang="en-US" dirty="0" smtClean="0"/>
              <a:t>(per 100 persons)</a:t>
            </a:r>
            <a:endParaRPr lang="en-US"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04038"/>
            <a:ext cx="8229600" cy="351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6019800"/>
            <a:ext cx="5715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ndara"/>
                <a:ea typeface="+mn-ea"/>
                <a:cs typeface="+mn-cs"/>
              </a:rPr>
              <a:t>Source: CDC, National Center for Injury Prevention and Control,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ndara"/>
                <a:ea typeface="+mn-ea"/>
                <a:cs typeface="+mn-cs"/>
              </a:rPr>
              <a:t>Division of Unintentional Injury Prevention, 2016</a:t>
            </a:r>
            <a:endParaRPr kumimoji="0" lang="en-US" sz="1400" b="0" i="0" u="none" strike="noStrike" kern="1200" cap="none" spc="0" normalizeH="0" baseline="0" noProof="0" dirty="0">
              <a:ln>
                <a:noFill/>
              </a:ln>
              <a:solidFill>
                <a:prstClr val="black"/>
              </a:solidFill>
              <a:effectLst/>
              <a:uLnTx/>
              <a:uFillTx/>
              <a:latin typeface="Candara"/>
              <a:ea typeface="+mn-ea"/>
              <a:cs typeface="+mn-cs"/>
            </a:endParaRPr>
          </a:p>
        </p:txBody>
      </p:sp>
    </p:spTree>
    <p:extLst>
      <p:ext uri="{BB962C8B-B14F-4D97-AF65-F5344CB8AC3E}">
        <p14:creationId xmlns:p14="http://schemas.microsoft.com/office/powerpoint/2010/main" val="28925803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733" y="457200"/>
            <a:ext cx="7772400" cy="1143000"/>
          </a:xfrm>
        </p:spPr>
        <p:txBody>
          <a:bodyPr>
            <a:normAutofit/>
          </a:bodyPr>
          <a:lstStyle/>
          <a:p>
            <a:r>
              <a:rPr lang="en-US" sz="2500" dirty="0" smtClean="0">
                <a:solidFill>
                  <a:schemeClr val="tx1"/>
                </a:solidFill>
              </a:rPr>
              <a:t>Unintentional Opioid-related Overdose Death Rates</a:t>
            </a:r>
            <a:r>
              <a:rPr lang="en-US" sz="2500" baseline="30000" dirty="0" smtClean="0">
                <a:solidFill>
                  <a:schemeClr val="tx1"/>
                </a:solidFill>
              </a:rPr>
              <a:t>1</a:t>
            </a:r>
            <a:r>
              <a:rPr lang="en-US" sz="2500" dirty="0" smtClean="0">
                <a:solidFill>
                  <a:schemeClr val="tx1"/>
                </a:solidFill>
              </a:rPr>
              <a:t> and Opioid Sales per Person</a:t>
            </a:r>
            <a:r>
              <a:rPr lang="en-US" sz="2500" baseline="30000" dirty="0" smtClean="0">
                <a:solidFill>
                  <a:schemeClr val="tx1"/>
                </a:solidFill>
              </a:rPr>
              <a:t>2</a:t>
            </a:r>
            <a:r>
              <a:rPr lang="en-US" sz="2500" dirty="0" smtClean="0">
                <a:solidFill>
                  <a:schemeClr val="tx1"/>
                </a:solidFill>
              </a:rPr>
              <a:t>, Oklahoma, 2000-2016</a:t>
            </a:r>
            <a:endParaRPr lang="en-US" sz="2500" dirty="0">
              <a:solidFill>
                <a:schemeClr val="tx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0674417"/>
              </p:ext>
            </p:extLst>
          </p:nvPr>
        </p:nvGraphicFramePr>
        <p:xfrm>
          <a:off x="685800" y="1679171"/>
          <a:ext cx="7772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28601" y="5715000"/>
            <a:ext cx="7086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Narrow"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Narrow" pitchFamily="34" charset="0"/>
              <a:ea typeface="+mn-ea"/>
              <a:cs typeface="+mn-cs"/>
            </a:endParaRPr>
          </a:p>
        </p:txBody>
      </p:sp>
      <p:cxnSp>
        <p:nvCxnSpPr>
          <p:cNvPr id="7" name="Straight Connector 6"/>
          <p:cNvCxnSpPr/>
          <p:nvPr/>
        </p:nvCxnSpPr>
        <p:spPr>
          <a:xfrm>
            <a:off x="3963472" y="2032758"/>
            <a:ext cx="0" cy="3124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descr="G:\SHARE\NANCY\OSDH logos\IPS 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0894" y="6172200"/>
            <a:ext cx="1868172"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165721"/>
      </p:ext>
    </p:extLst>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Contributing Factors to Inadequate Treatment and Prescribing</a:t>
            </a:r>
            <a:endParaRPr lang="en-US" dirty="0"/>
          </a:p>
        </p:txBody>
      </p:sp>
      <p:sp>
        <p:nvSpPr>
          <p:cNvPr id="3" name="Content Placeholder 2"/>
          <p:cNvSpPr>
            <a:spLocks noGrp="1"/>
          </p:cNvSpPr>
          <p:nvPr>
            <p:ph idx="1"/>
          </p:nvPr>
        </p:nvSpPr>
        <p:spPr/>
        <p:txBody>
          <a:bodyPr/>
          <a:lstStyle/>
          <a:p>
            <a:r>
              <a:rPr lang="en-US" dirty="0" smtClean="0"/>
              <a:t>Physician lack of knowledge in best clinical practice</a:t>
            </a:r>
          </a:p>
          <a:p>
            <a:r>
              <a:rPr lang="en-US" dirty="0" smtClean="0"/>
              <a:t>Inadequate research</a:t>
            </a:r>
          </a:p>
          <a:p>
            <a:r>
              <a:rPr lang="en-US" dirty="0" smtClean="0"/>
              <a:t>Poor understanding of risk mitigation</a:t>
            </a:r>
          </a:p>
          <a:p>
            <a:r>
              <a:rPr lang="en-US" dirty="0" smtClean="0"/>
              <a:t>Poor utilization of PMP and UDS</a:t>
            </a:r>
          </a:p>
          <a:p>
            <a:r>
              <a:rPr lang="en-US" dirty="0" smtClean="0"/>
              <a:t>Conflicting clinical guidelines</a:t>
            </a:r>
          </a:p>
          <a:p>
            <a:r>
              <a:rPr lang="en-US" dirty="0" smtClean="0"/>
              <a:t>Physician misunderstanding of dependence/addiction</a:t>
            </a:r>
          </a:p>
          <a:p>
            <a:r>
              <a:rPr lang="en-US" dirty="0" smtClean="0"/>
              <a:t>Complete relief may not be an attainable goal</a:t>
            </a:r>
            <a:endParaRPr lang="en-US" dirty="0"/>
          </a:p>
        </p:txBody>
      </p:sp>
    </p:spTree>
    <p:extLst>
      <p:ext uri="{BB962C8B-B14F-4D97-AF65-F5344CB8AC3E}">
        <p14:creationId xmlns:p14="http://schemas.microsoft.com/office/powerpoint/2010/main" val="4144239650"/>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Opioid Use During Pregnancy</a:t>
            </a:r>
            <a:endParaRPr lang="en-US" dirty="0"/>
          </a:p>
        </p:txBody>
      </p:sp>
    </p:spTree>
    <p:extLst>
      <p:ext uri="{BB962C8B-B14F-4D97-AF65-F5344CB8AC3E}">
        <p14:creationId xmlns:p14="http://schemas.microsoft.com/office/powerpoint/2010/main" val="147627589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a:xfrm>
            <a:off x="446088" y="228600"/>
            <a:ext cx="8229600" cy="1143000"/>
          </a:xfrm>
        </p:spPr>
        <p:txBody>
          <a:bodyPr/>
          <a:lstStyle/>
          <a:p>
            <a:pPr>
              <a:defRPr sz="1800" b="1" i="0" u="none" strike="noStrike" kern="1200" baseline="0">
                <a:solidFill>
                  <a:prstClr val="black"/>
                </a:solidFill>
                <a:latin typeface="Arial"/>
                <a:ea typeface="+mn-ea"/>
                <a:cs typeface="Arial"/>
              </a:defRPr>
            </a:pPr>
            <a:r>
              <a:rPr lang="en-US" sz="3200" b="1" dirty="0">
                <a:solidFill>
                  <a:prstClr val="black"/>
                </a:solidFill>
                <a:latin typeface="Arial"/>
                <a:ea typeface="+mn-ea"/>
                <a:cs typeface="Arial"/>
              </a:rPr>
              <a:t>Percentage of Women With an Opioid Pain Reliever in the 2nd or 3rd Trimester</a:t>
            </a:r>
          </a:p>
        </p:txBody>
      </p:sp>
      <p:sp>
        <p:nvSpPr>
          <p:cNvPr id="45059" name="TextBox 4"/>
          <p:cNvSpPr txBox="1">
            <a:spLocks noChangeArrowheads="1"/>
          </p:cNvSpPr>
          <p:nvPr/>
        </p:nvSpPr>
        <p:spPr bwMode="auto">
          <a:xfrm>
            <a:off x="446088" y="6227763"/>
            <a:ext cx="822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Epstein RA, Bobo WV, Martin PR, et al. Increasing pregnancy-related use of prescribed opioid analgesics. </a:t>
            </a:r>
            <a:r>
              <a:rPr kumimoji="0" lang="en-US" altLang="en-US" sz="1000" b="0" i="1"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Ann Epidemiol. </a:t>
            </a:r>
            <a:r>
              <a:rPr kumimoji="0" lang="en-US" altLang="en-US" sz="10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Aug 2013;23(8):498-503.</a:t>
            </a:r>
          </a:p>
        </p:txBody>
      </p:sp>
      <p:graphicFrame>
        <p:nvGraphicFramePr>
          <p:cNvPr id="5" name="Chart 4"/>
          <p:cNvGraphicFramePr>
            <a:graphicFrameLocks/>
          </p:cNvGraphicFramePr>
          <p:nvPr/>
        </p:nvGraphicFramePr>
        <p:xfrm>
          <a:off x="446088" y="1524000"/>
          <a:ext cx="8393112"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61313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855" y="816433"/>
            <a:ext cx="9144000" cy="914400"/>
          </a:xfrm>
        </p:spPr>
        <p:txBody>
          <a:bodyPr>
            <a:normAutofit fontScale="90000"/>
          </a:bodyPr>
          <a:lstStyle/>
          <a:p>
            <a:pPr algn="ctr"/>
            <a:r>
              <a:rPr lang="en-US" sz="2400" b="1" dirty="0"/>
              <a:t/>
            </a:r>
            <a:br>
              <a:rPr lang="en-US" sz="2400" b="1" dirty="0"/>
            </a:br>
            <a:r>
              <a:rPr lang="en-US" dirty="0">
                <a:solidFill>
                  <a:schemeClr val="bg1"/>
                </a:solidFill>
                <a:latin typeface="Arial Black" panose="020B0A04020102020204" pitchFamily="34" charset="0"/>
              </a:rPr>
              <a:t>Births = </a:t>
            </a:r>
            <a:r>
              <a:rPr lang="en-US" dirty="0" smtClean="0">
                <a:solidFill>
                  <a:schemeClr val="bg1"/>
                </a:solidFill>
                <a:latin typeface="Arial Black" panose="020B0A04020102020204" pitchFamily="34" charset="0"/>
              </a:rPr>
              <a:t>30,510</a:t>
            </a:r>
            <a:endParaRPr lang="en-US" b="1" dirty="0">
              <a:solidFill>
                <a:schemeClr val="bg1"/>
              </a:solidFill>
              <a:latin typeface="Arial Black" panose="020B0A040201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0"/>
            <a:ext cx="9144000" cy="3810000"/>
          </a:xfrm>
          <a:prstGeom prst="rect">
            <a:avLst/>
          </a:prstGeom>
        </p:spPr>
      </p:pic>
      <p:sp>
        <p:nvSpPr>
          <p:cNvPr id="6" name="Content Placeholder 5"/>
          <p:cNvSpPr>
            <a:spLocks noGrp="1"/>
          </p:cNvSpPr>
          <p:nvPr>
            <p:ph idx="1"/>
          </p:nvPr>
        </p:nvSpPr>
        <p:spPr>
          <a:xfrm>
            <a:off x="409978" y="1981200"/>
            <a:ext cx="8324045" cy="3810000"/>
          </a:xfrm>
        </p:spPr>
        <p:txBody>
          <a:bodyPr>
            <a:normAutofit/>
          </a:bodyPr>
          <a:lstStyle/>
          <a:p>
            <a:pPr lvl="0">
              <a:spcBef>
                <a:spcPct val="20000"/>
              </a:spcBef>
              <a:buFont typeface="Arial" panose="020B0604020202020204" pitchFamily="34" charset="0"/>
              <a:buChar char="•"/>
            </a:pPr>
            <a:r>
              <a:rPr lang="en-US" sz="2800" b="0" dirty="0" smtClean="0">
                <a:solidFill>
                  <a:prstClr val="black"/>
                </a:solidFill>
                <a:latin typeface="Arial" panose="020B0604020202020204" pitchFamily="34" charset="0"/>
                <a:cs typeface="Arial" panose="020B0604020202020204" pitchFamily="34" charset="0"/>
              </a:rPr>
              <a:t>3,946 </a:t>
            </a:r>
            <a:r>
              <a:rPr lang="en-US" sz="2800" b="0" dirty="0">
                <a:solidFill>
                  <a:prstClr val="black"/>
                </a:solidFill>
                <a:latin typeface="Arial" panose="020B0604020202020204" pitchFamily="34" charset="0"/>
                <a:cs typeface="Arial" panose="020B0604020202020204" pitchFamily="34" charset="0"/>
              </a:rPr>
              <a:t>members with </a:t>
            </a:r>
            <a:r>
              <a:rPr lang="en-US" sz="2800" b="0" dirty="0" smtClean="0">
                <a:solidFill>
                  <a:prstClr val="black"/>
                </a:solidFill>
                <a:latin typeface="Arial" panose="020B0604020202020204" pitchFamily="34" charset="0"/>
                <a:cs typeface="Arial" panose="020B0604020202020204" pitchFamily="34" charset="0"/>
              </a:rPr>
              <a:t>opioid </a:t>
            </a:r>
            <a:r>
              <a:rPr lang="en-US" sz="2800" b="0" dirty="0">
                <a:solidFill>
                  <a:prstClr val="black"/>
                </a:solidFill>
                <a:latin typeface="Arial" panose="020B0604020202020204" pitchFamily="34" charset="0"/>
                <a:cs typeface="Arial" panose="020B0604020202020204" pitchFamily="34" charset="0"/>
              </a:rPr>
              <a:t>p</a:t>
            </a:r>
            <a:r>
              <a:rPr lang="en-US" sz="2800" b="0" dirty="0" smtClean="0">
                <a:solidFill>
                  <a:prstClr val="black"/>
                </a:solidFill>
                <a:latin typeface="Arial" panose="020B0604020202020204" pitchFamily="34" charset="0"/>
                <a:cs typeface="Arial" panose="020B0604020202020204" pitchFamily="34" charset="0"/>
              </a:rPr>
              <a:t>rescriptions filled (up to three </a:t>
            </a:r>
            <a:r>
              <a:rPr lang="en-US" sz="2800" b="0" dirty="0">
                <a:solidFill>
                  <a:prstClr val="black"/>
                </a:solidFill>
                <a:latin typeface="Arial" panose="020B0604020202020204" pitchFamily="34" charset="0"/>
                <a:cs typeface="Arial" panose="020B0604020202020204" pitchFamily="34" charset="0"/>
              </a:rPr>
              <a:t>days before </a:t>
            </a:r>
            <a:r>
              <a:rPr lang="en-US" sz="2800" b="0" dirty="0" smtClean="0">
                <a:solidFill>
                  <a:prstClr val="black"/>
                </a:solidFill>
                <a:latin typeface="Arial" panose="020B0604020202020204" pitchFamily="34" charset="0"/>
                <a:cs typeface="Arial" panose="020B0604020202020204" pitchFamily="34" charset="0"/>
              </a:rPr>
              <a:t>delivery) </a:t>
            </a:r>
            <a:endParaRPr lang="en-US" sz="2800" b="0" dirty="0">
              <a:solidFill>
                <a:prstClr val="black"/>
              </a:solidFill>
              <a:latin typeface="Arial" panose="020B0604020202020204" pitchFamily="34" charset="0"/>
              <a:cs typeface="Arial" panose="020B0604020202020204" pitchFamily="34" charset="0"/>
            </a:endParaRPr>
          </a:p>
          <a:p>
            <a:pPr lvl="0">
              <a:spcBef>
                <a:spcPct val="20000"/>
              </a:spcBef>
              <a:buFont typeface="Arial" panose="020B0604020202020204" pitchFamily="34" charset="0"/>
              <a:buChar char="•"/>
            </a:pPr>
            <a:r>
              <a:rPr lang="en-US" sz="2800" b="0" dirty="0">
                <a:solidFill>
                  <a:prstClr val="black"/>
                </a:solidFill>
                <a:latin typeface="Arial" panose="020B0604020202020204" pitchFamily="34" charset="0"/>
                <a:cs typeface="Arial" panose="020B0604020202020204" pitchFamily="34" charset="0"/>
              </a:rPr>
              <a:t>Per trimester</a:t>
            </a:r>
          </a:p>
          <a:p>
            <a:pPr marL="1143000" lvl="2" indent="-228600">
              <a:spcBef>
                <a:spcPct val="20000"/>
              </a:spcBef>
              <a:buClrTx/>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1</a:t>
            </a:r>
            <a:r>
              <a:rPr lang="en-US" sz="2800" baseline="30000" dirty="0">
                <a:solidFill>
                  <a:prstClr val="black"/>
                </a:solidFill>
                <a:latin typeface="Arial" panose="020B0604020202020204" pitchFamily="34" charset="0"/>
                <a:cs typeface="Arial" panose="020B0604020202020204" pitchFamily="34" charset="0"/>
              </a:rPr>
              <a:t>st</a:t>
            </a:r>
            <a:r>
              <a:rPr lang="en-US" sz="2800" dirty="0">
                <a:solidFill>
                  <a:prstClr val="black"/>
                </a:solidFill>
                <a:latin typeface="Arial" panose="020B0604020202020204" pitchFamily="34" charset="0"/>
                <a:cs typeface="Arial" panose="020B0604020202020204" pitchFamily="34" charset="0"/>
              </a:rPr>
              <a:t> trimester = </a:t>
            </a:r>
            <a:r>
              <a:rPr lang="en-US" sz="2800" dirty="0" smtClean="0">
                <a:solidFill>
                  <a:prstClr val="black"/>
                </a:solidFill>
                <a:latin typeface="Arial" panose="020B0604020202020204" pitchFamily="34" charset="0"/>
                <a:cs typeface="Arial" panose="020B0604020202020204" pitchFamily="34" charset="0"/>
              </a:rPr>
              <a:t>1,495 members/2,381 </a:t>
            </a:r>
            <a:r>
              <a:rPr lang="en-US" sz="2800" dirty="0">
                <a:solidFill>
                  <a:prstClr val="black"/>
                </a:solidFill>
                <a:latin typeface="Arial" panose="020B0604020202020204" pitchFamily="34" charset="0"/>
                <a:cs typeface="Arial" panose="020B0604020202020204" pitchFamily="34" charset="0"/>
              </a:rPr>
              <a:t>claims</a:t>
            </a:r>
          </a:p>
          <a:p>
            <a:pPr marL="1143000" lvl="2" indent="-228600">
              <a:spcBef>
                <a:spcPct val="20000"/>
              </a:spcBef>
              <a:buClrTx/>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2</a:t>
            </a:r>
            <a:r>
              <a:rPr lang="en-US" sz="2800" baseline="30000" dirty="0">
                <a:solidFill>
                  <a:prstClr val="black"/>
                </a:solidFill>
                <a:latin typeface="Arial" panose="020B0604020202020204" pitchFamily="34" charset="0"/>
                <a:cs typeface="Arial" panose="020B0604020202020204" pitchFamily="34" charset="0"/>
              </a:rPr>
              <a:t>nd</a:t>
            </a:r>
            <a:r>
              <a:rPr lang="en-US" sz="2800" dirty="0">
                <a:solidFill>
                  <a:prstClr val="black"/>
                </a:solidFill>
                <a:latin typeface="Arial" panose="020B0604020202020204" pitchFamily="34" charset="0"/>
                <a:cs typeface="Arial" panose="020B0604020202020204" pitchFamily="34" charset="0"/>
              </a:rPr>
              <a:t> trimester = </a:t>
            </a:r>
            <a:r>
              <a:rPr lang="en-US" sz="2800" dirty="0" smtClean="0">
                <a:solidFill>
                  <a:prstClr val="black"/>
                </a:solidFill>
                <a:latin typeface="Arial" panose="020B0604020202020204" pitchFamily="34" charset="0"/>
                <a:cs typeface="Arial" panose="020B0604020202020204" pitchFamily="34" charset="0"/>
              </a:rPr>
              <a:t>1,863 members/3,056 </a:t>
            </a:r>
            <a:r>
              <a:rPr lang="en-US" sz="2800" dirty="0">
                <a:solidFill>
                  <a:prstClr val="black"/>
                </a:solidFill>
                <a:latin typeface="Arial" panose="020B0604020202020204" pitchFamily="34" charset="0"/>
                <a:cs typeface="Arial" panose="020B0604020202020204" pitchFamily="34" charset="0"/>
              </a:rPr>
              <a:t>claims</a:t>
            </a:r>
          </a:p>
          <a:p>
            <a:pPr marL="1143000" lvl="2" indent="-228600">
              <a:spcBef>
                <a:spcPct val="20000"/>
              </a:spcBef>
              <a:buClrTx/>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3</a:t>
            </a:r>
            <a:r>
              <a:rPr lang="en-US" sz="2800" baseline="30000" dirty="0">
                <a:solidFill>
                  <a:prstClr val="black"/>
                </a:solidFill>
                <a:latin typeface="Arial" panose="020B0604020202020204" pitchFamily="34" charset="0"/>
                <a:cs typeface="Arial" panose="020B0604020202020204" pitchFamily="34" charset="0"/>
              </a:rPr>
              <a:t>rd</a:t>
            </a:r>
            <a:r>
              <a:rPr lang="en-US" sz="2800" dirty="0">
                <a:solidFill>
                  <a:prstClr val="black"/>
                </a:solidFill>
                <a:latin typeface="Arial" panose="020B0604020202020204" pitchFamily="34" charset="0"/>
                <a:cs typeface="Arial" panose="020B0604020202020204" pitchFamily="34" charset="0"/>
              </a:rPr>
              <a:t> trimester = </a:t>
            </a:r>
            <a:r>
              <a:rPr lang="en-US" sz="2800" dirty="0" smtClean="0">
                <a:solidFill>
                  <a:prstClr val="black"/>
                </a:solidFill>
                <a:latin typeface="Arial" panose="020B0604020202020204" pitchFamily="34" charset="0"/>
                <a:cs typeface="Arial" panose="020B0604020202020204" pitchFamily="34" charset="0"/>
              </a:rPr>
              <a:t>1,844 members/3,224 </a:t>
            </a:r>
            <a:r>
              <a:rPr lang="en-US" sz="2800" dirty="0">
                <a:solidFill>
                  <a:prstClr val="black"/>
                </a:solidFill>
                <a:latin typeface="Arial" panose="020B0604020202020204" pitchFamily="34" charset="0"/>
                <a:cs typeface="Arial" panose="020B0604020202020204" pitchFamily="34" charset="0"/>
              </a:rPr>
              <a:t>claims</a:t>
            </a:r>
          </a:p>
          <a:p>
            <a:endParaRPr lang="en-US" sz="2800" b="0" dirty="0"/>
          </a:p>
        </p:txBody>
      </p:sp>
      <p:sp>
        <p:nvSpPr>
          <p:cNvPr id="8" name="Title 4"/>
          <p:cNvSpPr txBox="1">
            <a:spLocks/>
          </p:cNvSpPr>
          <p:nvPr/>
        </p:nvSpPr>
        <p:spPr>
          <a:xfrm>
            <a:off x="152400" y="304800"/>
            <a:ext cx="883920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all" spc="0" normalizeH="0" baseline="0" noProof="0" dirty="0">
                <a:ln>
                  <a:noFill/>
                </a:ln>
                <a:solidFill>
                  <a:prstClr val="black"/>
                </a:solidFill>
                <a:effectLst/>
                <a:uLnTx/>
                <a:uFillTx/>
                <a:latin typeface="Arial Black" panose="020B0A04020102020204" pitchFamily="34" charset="0"/>
                <a:ea typeface="+mj-ea"/>
                <a:cs typeface="+mj-cs"/>
              </a:rPr>
              <a:t>Oklahoma State Medicaid Claims Data</a:t>
            </a:r>
          </a:p>
        </p:txBody>
      </p:sp>
      <p:sp>
        <p:nvSpPr>
          <p:cNvPr id="2" name="Rectangle 1"/>
          <p:cNvSpPr/>
          <p:nvPr/>
        </p:nvSpPr>
        <p:spPr>
          <a:xfrm>
            <a:off x="210355" y="762000"/>
            <a:ext cx="378815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State Fiscal Year (SFY) 2016</a:t>
            </a:r>
            <a:endParaRPr kumimoji="0" lang="en-US"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endParaRPr>
          </a:p>
        </p:txBody>
      </p:sp>
      <p:sp>
        <p:nvSpPr>
          <p:cNvPr id="3" name="TextBox 2"/>
          <p:cNvSpPr txBox="1"/>
          <p:nvPr/>
        </p:nvSpPr>
        <p:spPr>
          <a:xfrm>
            <a:off x="533400" y="6019800"/>
            <a:ext cx="52578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ndara"/>
                <a:ea typeface="+mn-ea"/>
                <a:cs typeface="+mn-cs"/>
              </a:rPr>
              <a:t>*Member count is duplicated due to members in multiple trimesters. </a:t>
            </a:r>
            <a:endParaRPr kumimoji="0" lang="en-US" sz="1800" b="0" i="0" u="none" strike="noStrike" kern="1200" cap="none" spc="0" normalizeH="0" baseline="0" noProof="0" dirty="0">
              <a:ln>
                <a:noFill/>
              </a:ln>
              <a:solidFill>
                <a:prstClr val="black"/>
              </a:solidFill>
              <a:effectLst/>
              <a:uLnTx/>
              <a:uFillTx/>
              <a:latin typeface="Candara"/>
              <a:ea typeface="+mn-ea"/>
              <a:cs typeface="+mn-cs"/>
            </a:endParaRP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749829-D470-4155-AD0E-BBDC7C268FC7}" type="slidenum">
              <a:rPr kumimoji="0" lang="en-US" sz="1000" b="0" i="0" u="none" strike="noStrike" kern="1200" cap="none" spc="0" normalizeH="0" baseline="0" noProof="0" smtClean="0">
                <a:ln>
                  <a:noFill/>
                </a:ln>
                <a:solidFill>
                  <a:prstClr val="black"/>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82</a:t>
            </a:fld>
            <a:endParaRPr kumimoji="0" lang="en-US" sz="1000" b="0" i="0" u="none" strike="noStrike" kern="1200" cap="none" spc="0" normalizeH="0" baseline="0" noProof="0" dirty="0">
              <a:ln>
                <a:noFill/>
              </a:ln>
              <a:solidFill>
                <a:prstClr val="black"/>
              </a:solidFill>
              <a:effectLst/>
              <a:uLnTx/>
              <a:uFillTx/>
              <a:latin typeface="Candara"/>
              <a:ea typeface="+mn-ea"/>
              <a:cs typeface="+mn-cs"/>
            </a:endParaRPr>
          </a:p>
        </p:txBody>
      </p:sp>
    </p:spTree>
    <p:extLst>
      <p:ext uri="{BB962C8B-B14F-4D97-AF65-F5344CB8AC3E}">
        <p14:creationId xmlns:p14="http://schemas.microsoft.com/office/powerpoint/2010/main" val="18719343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04800"/>
            <a:ext cx="8839200" cy="548640"/>
          </a:xfrm>
        </p:spPr>
        <p:txBody>
          <a:bodyPr/>
          <a:lstStyle/>
          <a:p>
            <a:r>
              <a:rPr lang="en-US" sz="2400" dirty="0" smtClean="0">
                <a:latin typeface="Arial Black" panose="020B0A04020102020204" pitchFamily="34" charset="0"/>
              </a:rPr>
              <a:t>OHCA opioid pregnancy decline</a:t>
            </a:r>
            <a:endParaRPr lang="en-US" sz="2400" dirty="0">
              <a:latin typeface="Humanst521 XBd BT" panose="020B0902020204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0"/>
            <a:ext cx="9144000" cy="3810000"/>
          </a:xfrm>
          <a:prstGeom prst="rect">
            <a:avLst/>
          </a:prstGeom>
        </p:spPr>
      </p:pic>
      <p:sp>
        <p:nvSpPr>
          <p:cNvPr id="6" name="Content Placeholder 5"/>
          <p:cNvSpPr>
            <a:spLocks noGrp="1"/>
          </p:cNvSpPr>
          <p:nvPr>
            <p:ph idx="1"/>
          </p:nvPr>
        </p:nvSpPr>
        <p:spPr>
          <a:xfrm>
            <a:off x="609600" y="1100628"/>
            <a:ext cx="7734300" cy="3014172"/>
          </a:xfrm>
        </p:spPr>
        <p:txBody>
          <a:bodyPr>
            <a:normAutofit/>
          </a:bodyPr>
          <a:lstStyle/>
          <a:p>
            <a:endParaRPr lang="en-US" sz="2800" b="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1" y="990600"/>
            <a:ext cx="8077200" cy="430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1749829-D470-4155-AD0E-BBDC7C268FC7}" type="slidenum">
              <a:rPr kumimoji="0" lang="en-US" sz="1000" b="0" i="0" u="none" strike="noStrike" kern="1200" cap="none" spc="0" normalizeH="0" baseline="0" noProof="0" smtClean="0">
                <a:ln>
                  <a:noFill/>
                </a:ln>
                <a:solidFill>
                  <a:prstClr val="black"/>
                </a:solidFill>
                <a:effectLst/>
                <a:uLnTx/>
                <a:uFillTx/>
                <a:latin typeface="Candar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83</a:t>
            </a:fld>
            <a:endParaRPr kumimoji="0" lang="en-US" sz="1000" b="0" i="0" u="none" strike="noStrike" kern="1200" cap="none" spc="0" normalizeH="0" baseline="0" noProof="0" dirty="0">
              <a:ln>
                <a:noFill/>
              </a:ln>
              <a:solidFill>
                <a:prstClr val="black"/>
              </a:solidFill>
              <a:effectLst/>
              <a:uLnTx/>
              <a:uFillTx/>
              <a:latin typeface="Candara"/>
              <a:ea typeface="+mn-ea"/>
              <a:cs typeface="+mn-cs"/>
            </a:endParaRPr>
          </a:p>
        </p:txBody>
      </p:sp>
    </p:spTree>
    <p:extLst>
      <p:ext uri="{BB962C8B-B14F-4D97-AF65-F5344CB8AC3E}">
        <p14:creationId xmlns:p14="http://schemas.microsoft.com/office/powerpoint/2010/main" val="13043451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387" y="159563"/>
            <a:ext cx="7104065" cy="2083859"/>
          </a:xfrm>
          <a:prstGeom prst="rect">
            <a:avLst/>
          </a:prstGeom>
        </p:spPr>
      </p:pic>
      <p:sp>
        <p:nvSpPr>
          <p:cNvPr id="3" name="Title 2"/>
          <p:cNvSpPr>
            <a:spLocks noGrp="1"/>
          </p:cNvSpPr>
          <p:nvPr>
            <p:ph type="ctrTitle"/>
          </p:nvPr>
        </p:nvSpPr>
        <p:spPr>
          <a:xfrm>
            <a:off x="1016000" y="830689"/>
            <a:ext cx="6858000" cy="2387600"/>
          </a:xfrm>
        </p:spPr>
        <p:txBody>
          <a:bodyPr>
            <a:normAutofit/>
          </a:bodyPr>
          <a:lstStyle/>
          <a:p>
            <a:pPr algn="l"/>
            <a:r>
              <a:rPr lang="en-US" sz="3200" b="1" dirty="0" smtClean="0"/>
              <a:t>National Collaborative on Maternal Opioid Use Disorder</a:t>
            </a:r>
            <a:endParaRPr lang="en-US" sz="3200" b="1" dirty="0"/>
          </a:p>
        </p:txBody>
      </p:sp>
      <p:sp>
        <p:nvSpPr>
          <p:cNvPr id="4" name="Subtitle 3"/>
          <p:cNvSpPr>
            <a:spLocks noGrp="1"/>
          </p:cNvSpPr>
          <p:nvPr>
            <p:ph type="subTitle" idx="1"/>
          </p:nvPr>
        </p:nvSpPr>
        <p:spPr>
          <a:xfrm>
            <a:off x="1016000" y="3449639"/>
            <a:ext cx="6858000" cy="2646361"/>
          </a:xfrm>
        </p:spPr>
        <p:txBody>
          <a:bodyPr>
            <a:normAutofit fontScale="85000" lnSpcReduction="20000"/>
          </a:bodyPr>
          <a:lstStyle/>
          <a:p>
            <a:pPr marL="571500" indent="-571500" algn="l">
              <a:buFont typeface="Arial" panose="020B0604020202020204" pitchFamily="34" charset="0"/>
              <a:buChar char="•"/>
            </a:pPr>
            <a:r>
              <a:rPr lang="en-US" sz="3200" dirty="0"/>
              <a:t>I</a:t>
            </a:r>
            <a:r>
              <a:rPr lang="en-US" sz="3200" dirty="0" smtClean="0"/>
              <a:t>dentify current resources, identify gaps, and identify strategies to scale local programs into state and national programs.  </a:t>
            </a:r>
          </a:p>
          <a:p>
            <a:pPr marL="571500" indent="-571500" algn="l">
              <a:buFont typeface="Arial" panose="020B0604020202020204" pitchFamily="34" charset="0"/>
              <a:buChar char="•"/>
            </a:pPr>
            <a:r>
              <a:rPr lang="en-US" sz="3200" dirty="0" smtClean="0"/>
              <a:t>Identify measures of success that are:</a:t>
            </a:r>
          </a:p>
          <a:p>
            <a:pPr marL="1028700" lvl="1" indent="-571500" algn="l">
              <a:buFont typeface="Arial" panose="020B0604020202020204" pitchFamily="34" charset="0"/>
              <a:buChar char="•"/>
            </a:pPr>
            <a:r>
              <a:rPr lang="en-US" sz="2800" dirty="0" smtClean="0"/>
              <a:t>Nationally available</a:t>
            </a:r>
          </a:p>
          <a:p>
            <a:pPr marL="1028700" lvl="1" indent="-571500" algn="l">
              <a:buFont typeface="Arial" panose="020B0604020202020204" pitchFamily="34" charset="0"/>
              <a:buChar char="•"/>
            </a:pPr>
            <a:r>
              <a:rPr lang="en-US" sz="2800" dirty="0" smtClean="0"/>
              <a:t>Available through low burden means</a:t>
            </a:r>
          </a:p>
          <a:p>
            <a:pPr marL="571500" indent="-571500" algn="l">
              <a:buFont typeface="Arial" panose="020B0604020202020204" pitchFamily="34" charset="0"/>
              <a:buChar char="•"/>
            </a:pPr>
            <a:endParaRPr lang="en-US" sz="3600" dirty="0"/>
          </a:p>
        </p:txBody>
      </p:sp>
    </p:spTree>
    <p:extLst>
      <p:ext uri="{BB962C8B-B14F-4D97-AF65-F5344CB8AC3E}">
        <p14:creationId xmlns:p14="http://schemas.microsoft.com/office/powerpoint/2010/main" val="160422441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76200"/>
            <a:ext cx="5907659" cy="1732913"/>
          </a:xfrm>
          <a:prstGeom prst="rect">
            <a:avLst/>
          </a:prstGeom>
        </p:spPr>
      </p:pic>
      <p:sp>
        <p:nvSpPr>
          <p:cNvPr id="3" name="Title 2"/>
          <p:cNvSpPr>
            <a:spLocks noGrp="1"/>
          </p:cNvSpPr>
          <p:nvPr>
            <p:ph type="title"/>
          </p:nvPr>
        </p:nvSpPr>
        <p:spPr>
          <a:xfrm>
            <a:off x="1257300" y="1602229"/>
            <a:ext cx="7886700" cy="1325563"/>
          </a:xfrm>
        </p:spPr>
        <p:txBody>
          <a:bodyPr>
            <a:normAutofit fontScale="90000"/>
          </a:bodyPr>
          <a:lstStyle/>
          <a:p>
            <a:pPr algn="ctr"/>
            <a:r>
              <a:rPr lang="en-US" sz="3200" b="1" dirty="0" smtClean="0">
                <a:solidFill>
                  <a:schemeClr val="tx1"/>
                </a:solidFill>
              </a:rPr>
              <a:t>National Collaborative on Maternal Opioid Use Disorder</a:t>
            </a:r>
            <a:r>
              <a:rPr lang="en-US" sz="3200" b="1" dirty="0" smtClean="0"/>
              <a:t/>
            </a:r>
            <a:br>
              <a:rPr lang="en-US" sz="3200" b="1" dirty="0" smtClean="0"/>
            </a:br>
            <a:r>
              <a:rPr lang="en-US" sz="2400" b="1" dirty="0" smtClean="0"/>
              <a:t>Participating States</a:t>
            </a:r>
            <a:endParaRPr lang="en-US" sz="3200" b="1" dirty="0"/>
          </a:p>
        </p:txBody>
      </p:sp>
      <p:sp>
        <p:nvSpPr>
          <p:cNvPr id="4" name="Subtitle 3"/>
          <p:cNvSpPr>
            <a:spLocks noGrp="1"/>
          </p:cNvSpPr>
          <p:nvPr>
            <p:ph sz="half" idx="4294967295"/>
          </p:nvPr>
        </p:nvSpPr>
        <p:spPr>
          <a:xfrm>
            <a:off x="750766" y="2786248"/>
            <a:ext cx="3886200" cy="4351338"/>
          </a:xfrm>
          <a:prstGeom prst="rect">
            <a:avLst/>
          </a:prstGeom>
        </p:spPr>
        <p:txBody>
          <a:bodyPr>
            <a:normAutofit/>
          </a:bodyPr>
          <a:lstStyle/>
          <a:p>
            <a:r>
              <a:rPr lang="en-US" sz="3200" dirty="0" smtClean="0"/>
              <a:t>Illinois</a:t>
            </a:r>
          </a:p>
          <a:p>
            <a:r>
              <a:rPr lang="en-US" sz="3200" dirty="0" smtClean="0"/>
              <a:t>Maryland</a:t>
            </a:r>
          </a:p>
          <a:p>
            <a:r>
              <a:rPr lang="en-US" sz="3200" dirty="0" smtClean="0"/>
              <a:t>Massachusetts</a:t>
            </a:r>
          </a:p>
          <a:p>
            <a:r>
              <a:rPr lang="en-US" sz="3200" dirty="0" smtClean="0"/>
              <a:t>New Jersey</a:t>
            </a:r>
          </a:p>
          <a:p>
            <a:r>
              <a:rPr lang="en-US" sz="3200" dirty="0" smtClean="0"/>
              <a:t>New Mexico</a:t>
            </a:r>
          </a:p>
          <a:p>
            <a:r>
              <a:rPr lang="en-US" sz="3200" dirty="0" smtClean="0"/>
              <a:t>New York</a:t>
            </a:r>
          </a:p>
          <a:p>
            <a:endParaRPr lang="en-US" sz="2400" dirty="0"/>
          </a:p>
        </p:txBody>
      </p:sp>
      <p:sp>
        <p:nvSpPr>
          <p:cNvPr id="5" name="Content Placeholder 4"/>
          <p:cNvSpPr>
            <a:spLocks noGrp="1"/>
          </p:cNvSpPr>
          <p:nvPr>
            <p:ph sz="half" idx="4294967295"/>
          </p:nvPr>
        </p:nvSpPr>
        <p:spPr>
          <a:xfrm>
            <a:off x="4636966" y="2786248"/>
            <a:ext cx="3886200" cy="4351338"/>
          </a:xfrm>
          <a:prstGeom prst="rect">
            <a:avLst/>
          </a:prstGeom>
        </p:spPr>
        <p:txBody>
          <a:bodyPr>
            <a:normAutofit/>
          </a:bodyPr>
          <a:lstStyle/>
          <a:p>
            <a:r>
              <a:rPr lang="en-US" sz="3200" dirty="0" smtClean="0"/>
              <a:t>Northern New England</a:t>
            </a:r>
          </a:p>
          <a:p>
            <a:r>
              <a:rPr lang="en-US" sz="3200" dirty="0" smtClean="0"/>
              <a:t>Ohio</a:t>
            </a:r>
          </a:p>
          <a:p>
            <a:r>
              <a:rPr lang="en-US" sz="3200" dirty="0" smtClean="0"/>
              <a:t>Oklahoma</a:t>
            </a:r>
          </a:p>
          <a:p>
            <a:r>
              <a:rPr lang="en-US" sz="3200" dirty="0" smtClean="0"/>
              <a:t>Tennessee</a:t>
            </a:r>
          </a:p>
          <a:p>
            <a:r>
              <a:rPr lang="en-US" sz="3200" dirty="0" smtClean="0"/>
              <a:t>Texas</a:t>
            </a:r>
          </a:p>
          <a:p>
            <a:r>
              <a:rPr lang="en-US" sz="3200" dirty="0" smtClean="0"/>
              <a:t>Virginia</a:t>
            </a:r>
          </a:p>
          <a:p>
            <a:endParaRPr lang="en-US" sz="3200" dirty="0"/>
          </a:p>
        </p:txBody>
      </p:sp>
    </p:spTree>
    <p:extLst>
      <p:ext uri="{BB962C8B-B14F-4D97-AF65-F5344CB8AC3E}">
        <p14:creationId xmlns:p14="http://schemas.microsoft.com/office/powerpoint/2010/main" val="42219855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Neonatal Abstinence Syndrome</a:t>
            </a:r>
            <a:endParaRPr lang="en-US" dirty="0"/>
          </a:p>
        </p:txBody>
      </p:sp>
    </p:spTree>
    <p:extLst>
      <p:ext uri="{BB962C8B-B14F-4D97-AF65-F5344CB8AC3E}">
        <p14:creationId xmlns:p14="http://schemas.microsoft.com/office/powerpoint/2010/main" val="35103672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8499081" cy="5568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093651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defRPr/>
            </a:pPr>
            <a:r>
              <a:rPr lang="en-US" b="1" dirty="0" smtClean="0">
                <a:latin typeface="Arial"/>
                <a:cs typeface="Arial"/>
              </a:rPr>
              <a:t>Neonatal Abstinence Syndrome in Rural vs. Urban Communities</a:t>
            </a:r>
            <a:endParaRPr lang="en-US" b="1" dirty="0">
              <a:latin typeface="Arial"/>
              <a:cs typeface="Arial"/>
            </a:endParaRPr>
          </a:p>
        </p:txBody>
      </p:sp>
      <p:pic>
        <p:nvPicPr>
          <p:cNvPr id="67587"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950" y="1371600"/>
            <a:ext cx="6850063"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Box 2"/>
          <p:cNvSpPr txBox="1">
            <a:spLocks noChangeArrowheads="1"/>
          </p:cNvSpPr>
          <p:nvPr/>
        </p:nvSpPr>
        <p:spPr bwMode="auto">
          <a:xfrm>
            <a:off x="779463" y="6215063"/>
            <a:ext cx="813593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1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Villapiano NLC, Winkelman TNA, Kozhimannil KB, Davis MM, Patrick SW. Rural - Urban Differences in Neonatal Abstinence Syndrome and Maternal Opioid Use, 2004-2013. JAMA Pediatrics.  2016 Dec 12. </a:t>
            </a:r>
          </a:p>
        </p:txBody>
      </p:sp>
    </p:spTree>
    <p:extLst>
      <p:ext uri="{BB962C8B-B14F-4D97-AF65-F5344CB8AC3E}">
        <p14:creationId xmlns:p14="http://schemas.microsoft.com/office/powerpoint/2010/main" val="137219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Number of Neonatal Abstinence Syndrome Hospitalizations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673034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04800" y="6248400"/>
            <a:ext cx="5105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ndara"/>
                <a:ea typeface="+mn-ea"/>
                <a:cs typeface="+mn-cs"/>
              </a:rPr>
              <a:t>Source: Oklahoma Hospital Inpatient Discharge Data, 2012-2016</a:t>
            </a:r>
            <a:endParaRPr kumimoji="0" lang="en-US" sz="1400" b="0" i="0" u="none" strike="noStrike" kern="1200" cap="none" spc="0" normalizeH="0" baseline="0" noProof="0" dirty="0">
              <a:ln>
                <a:noFill/>
              </a:ln>
              <a:solidFill>
                <a:prstClr val="black"/>
              </a:solidFill>
              <a:effectLst/>
              <a:uLnTx/>
              <a:uFillTx/>
              <a:latin typeface="Candara"/>
              <a:ea typeface="+mn-ea"/>
              <a:cs typeface="+mn-cs"/>
            </a:endParaRPr>
          </a:p>
        </p:txBody>
      </p:sp>
    </p:spTree>
    <p:extLst>
      <p:ext uri="{BB962C8B-B14F-4D97-AF65-F5344CB8AC3E}">
        <p14:creationId xmlns:p14="http://schemas.microsoft.com/office/powerpoint/2010/main" val="2891775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Content Placeholder 2"/>
          <p:cNvSpPr>
            <a:spLocks noGrp="1"/>
          </p:cNvSpPr>
          <p:nvPr>
            <p:ph idx="1"/>
          </p:nvPr>
        </p:nvSpPr>
        <p:spPr/>
        <p:txBody>
          <a:bodyPr/>
          <a:lstStyle/>
          <a:p>
            <a:r>
              <a:rPr lang="en-US" dirty="0" smtClean="0"/>
              <a:t>Patient and physician usually have a different view</a:t>
            </a:r>
          </a:p>
          <a:p>
            <a:r>
              <a:rPr lang="en-US" dirty="0" smtClean="0"/>
              <a:t>Perhaps the best way to avoid problems</a:t>
            </a:r>
          </a:p>
          <a:p>
            <a:r>
              <a:rPr lang="en-US" dirty="0" smtClean="0"/>
              <a:t>Explain:</a:t>
            </a:r>
          </a:p>
          <a:p>
            <a:pPr lvl="1"/>
            <a:r>
              <a:rPr lang="en-US" dirty="0" smtClean="0"/>
              <a:t>Your expectations</a:t>
            </a:r>
          </a:p>
          <a:p>
            <a:pPr lvl="1"/>
            <a:r>
              <a:rPr lang="en-US" dirty="0" smtClean="0"/>
              <a:t>Listen to the patients expectations</a:t>
            </a:r>
          </a:p>
          <a:p>
            <a:pPr lvl="1"/>
            <a:r>
              <a:rPr lang="en-US" dirty="0" smtClean="0"/>
              <a:t>Come to a middle ground of understanding</a:t>
            </a:r>
          </a:p>
          <a:p>
            <a:pPr lvl="1"/>
            <a:r>
              <a:rPr lang="en-US" dirty="0" smtClean="0"/>
              <a:t>Develop a “trust”</a:t>
            </a:r>
          </a:p>
          <a:p>
            <a:pPr lvl="1"/>
            <a:r>
              <a:rPr lang="en-US" dirty="0" smtClean="0"/>
              <a:t>Explain the rationale for your decision</a:t>
            </a:r>
          </a:p>
          <a:p>
            <a:pPr lvl="1"/>
            <a:r>
              <a:rPr lang="en-US" dirty="0" smtClean="0"/>
              <a:t>Have available a print out of the CDC guidelines</a:t>
            </a:r>
          </a:p>
          <a:p>
            <a:pPr lvl="1"/>
            <a:endParaRPr lang="en-US" dirty="0"/>
          </a:p>
        </p:txBody>
      </p:sp>
    </p:spTree>
    <p:extLst>
      <p:ext uri="{BB962C8B-B14F-4D97-AF65-F5344CB8AC3E}">
        <p14:creationId xmlns:p14="http://schemas.microsoft.com/office/powerpoint/2010/main" val="2340845009"/>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and Rate of Medicaid Births with Neonatal Abstinence Syndrome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108099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304800" y="6326088"/>
            <a:ext cx="46482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ndara"/>
                <a:ea typeface="+mn-ea"/>
                <a:cs typeface="+mn-cs"/>
              </a:rPr>
              <a:t>Source: Oklahoma Health Care Authority, 2008-2015</a:t>
            </a:r>
            <a:endParaRPr kumimoji="0" lang="en-US" sz="1400" b="0" i="0" u="none" strike="noStrike" kern="1200" cap="none" spc="0" normalizeH="0" baseline="0" noProof="0" dirty="0">
              <a:ln>
                <a:noFill/>
              </a:ln>
              <a:solidFill>
                <a:prstClr val="black"/>
              </a:solidFill>
              <a:effectLst/>
              <a:uLnTx/>
              <a:uFillTx/>
              <a:latin typeface="Candara"/>
              <a:ea typeface="+mn-ea"/>
              <a:cs typeface="+mn-cs"/>
            </a:endParaRPr>
          </a:p>
        </p:txBody>
      </p:sp>
    </p:spTree>
    <p:extLst>
      <p:ext uri="{BB962C8B-B14F-4D97-AF65-F5344CB8AC3E}">
        <p14:creationId xmlns:p14="http://schemas.microsoft.com/office/powerpoint/2010/main" val="38286144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813"/>
            <a:ext cx="8229600" cy="1143000"/>
          </a:xfrm>
        </p:spPr>
        <p:txBody>
          <a:bodyPr>
            <a:normAutofit fontScale="90000"/>
          </a:bodyPr>
          <a:lstStyle/>
          <a:p>
            <a:pPr>
              <a:defRPr/>
            </a:pPr>
            <a:r>
              <a:rPr lang="en-US" sz="4800" dirty="0" smtClean="0">
                <a:solidFill>
                  <a:srgbClr val="000000"/>
                </a:solidFill>
                <a:latin typeface="Arial" pitchFamily="34" charset="0"/>
                <a:cs typeface="Arial" pitchFamily="34" charset="0"/>
              </a:rPr>
              <a:t>Mean LOS and Hospital Charges for NAS, 2009-2012</a:t>
            </a:r>
            <a:endParaRPr lang="en-US" sz="4800" dirty="0">
              <a:solidFill>
                <a:srgbClr val="000000"/>
              </a:solidFill>
              <a:latin typeface="Arial" pitchFamily="34" charset="0"/>
              <a:cs typeface="Arial" pitchFamily="34" charset="0"/>
            </a:endParaRPr>
          </a:p>
        </p:txBody>
      </p:sp>
      <p:graphicFrame>
        <p:nvGraphicFramePr>
          <p:cNvPr id="3" name="Table 2"/>
          <p:cNvGraphicFramePr>
            <a:graphicFrameLocks noGrp="1"/>
          </p:cNvGraphicFramePr>
          <p:nvPr/>
        </p:nvGraphicFramePr>
        <p:xfrm>
          <a:off x="242890" y="2471736"/>
          <a:ext cx="8520110" cy="2024064"/>
        </p:xfrm>
        <a:graphic>
          <a:graphicData uri="http://schemas.openxmlformats.org/drawingml/2006/table">
            <a:tbl>
              <a:tblPr firstRow="1" bandRow="1">
                <a:tableStyleId>{3C2FFA5D-87B4-456A-9821-1D502468CF0F}</a:tableStyleId>
              </a:tblPr>
              <a:tblGrid>
                <a:gridCol w="2317467">
                  <a:extLst>
                    <a:ext uri="{9D8B030D-6E8A-4147-A177-3AD203B41FA5}">
                      <a16:colId xmlns:a16="http://schemas.microsoft.com/office/drawing/2014/main" val="20000"/>
                    </a:ext>
                  </a:extLst>
                </a:gridCol>
                <a:gridCol w="1567703">
                  <a:extLst>
                    <a:ext uri="{9D8B030D-6E8A-4147-A177-3AD203B41FA5}">
                      <a16:colId xmlns:a16="http://schemas.microsoft.com/office/drawing/2014/main" val="20001"/>
                    </a:ext>
                  </a:extLst>
                </a:gridCol>
                <a:gridCol w="1704022">
                  <a:extLst>
                    <a:ext uri="{9D8B030D-6E8A-4147-A177-3AD203B41FA5}">
                      <a16:colId xmlns:a16="http://schemas.microsoft.com/office/drawing/2014/main" val="20002"/>
                    </a:ext>
                  </a:extLst>
                </a:gridCol>
                <a:gridCol w="1482499">
                  <a:extLst>
                    <a:ext uri="{9D8B030D-6E8A-4147-A177-3AD203B41FA5}">
                      <a16:colId xmlns:a16="http://schemas.microsoft.com/office/drawing/2014/main" val="20003"/>
                    </a:ext>
                  </a:extLst>
                </a:gridCol>
                <a:gridCol w="1448419">
                  <a:extLst>
                    <a:ext uri="{9D8B030D-6E8A-4147-A177-3AD203B41FA5}">
                      <a16:colId xmlns:a16="http://schemas.microsoft.com/office/drawing/2014/main" val="20004"/>
                    </a:ext>
                  </a:extLst>
                </a:gridCol>
              </a:tblGrid>
              <a:tr h="543625">
                <a:tc>
                  <a:txBody>
                    <a:bodyPr/>
                    <a:lstStyle/>
                    <a:p>
                      <a:pPr marL="0" marR="0" algn="ctr">
                        <a:lnSpc>
                          <a:spcPct val="115000"/>
                        </a:lnSpc>
                        <a:spcBef>
                          <a:spcPts val="0"/>
                        </a:spcBef>
                        <a:spcAft>
                          <a:spcPts val="0"/>
                        </a:spcAft>
                      </a:pPr>
                      <a:r>
                        <a:rPr lang="en-US" sz="2000" dirty="0">
                          <a:effectLst/>
                          <a:latin typeface="Arial" pitchFamily="34" charset="0"/>
                          <a:cs typeface="Arial" pitchFamily="34" charset="0"/>
                        </a:rPr>
                        <a:t> </a:t>
                      </a:r>
                      <a:endParaRPr lang="en-US" sz="20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smtClean="0">
                          <a:effectLst/>
                          <a:latin typeface="Arial" pitchFamily="34" charset="0"/>
                          <a:cs typeface="Arial" pitchFamily="34" charset="0"/>
                        </a:rPr>
                        <a:t>2009</a:t>
                      </a:r>
                      <a:endParaRPr lang="en-US" sz="20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smtClean="0">
                          <a:effectLst/>
                          <a:latin typeface="Arial" pitchFamily="34" charset="0"/>
                          <a:cs typeface="Arial" pitchFamily="34" charset="0"/>
                        </a:rPr>
                        <a:t>2010</a:t>
                      </a:r>
                      <a:endParaRPr lang="en-US" sz="20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smtClean="0">
                          <a:effectLst/>
                          <a:latin typeface="Arial" pitchFamily="34" charset="0"/>
                          <a:cs typeface="Arial" pitchFamily="34" charset="0"/>
                        </a:rPr>
                        <a:t>2011</a:t>
                      </a:r>
                      <a:endParaRPr lang="en-US" sz="20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smtClean="0">
                          <a:effectLst/>
                          <a:latin typeface="Arial" pitchFamily="34" charset="0"/>
                          <a:cs typeface="Arial" pitchFamily="34" charset="0"/>
                        </a:rPr>
                        <a:t>2012</a:t>
                      </a:r>
                      <a:endParaRPr lang="en-US" sz="2000" dirty="0">
                        <a:effectLst/>
                        <a:latin typeface="Arial" pitchFamily="34" charset="0"/>
                        <a:ea typeface="Calibri"/>
                        <a:cs typeface="Arial" pitchFamily="34" charset="0"/>
                      </a:endParaRPr>
                    </a:p>
                  </a:txBody>
                  <a:tcPr marL="68580" marR="68580" marT="0" marB="0" anchor="ctr"/>
                </a:tc>
                <a:extLst>
                  <a:ext uri="{0D108BD9-81ED-4DB2-BD59-A6C34878D82A}">
                    <a16:rowId xmlns:a16="http://schemas.microsoft.com/office/drawing/2014/main" val="10000"/>
                  </a:ext>
                </a:extLst>
              </a:tr>
              <a:tr h="700901">
                <a:tc>
                  <a:txBody>
                    <a:bodyPr/>
                    <a:lstStyle/>
                    <a:p>
                      <a:pPr marL="0" marR="0">
                        <a:lnSpc>
                          <a:spcPct val="115000"/>
                        </a:lnSpc>
                        <a:spcBef>
                          <a:spcPts val="0"/>
                        </a:spcBef>
                        <a:spcAft>
                          <a:spcPts val="0"/>
                        </a:spcAft>
                      </a:pPr>
                      <a:r>
                        <a:rPr lang="en-US" sz="2000" b="1" dirty="0">
                          <a:effectLst/>
                          <a:latin typeface="Arial" pitchFamily="34" charset="0"/>
                          <a:cs typeface="Arial" pitchFamily="34" charset="0"/>
                        </a:rPr>
                        <a:t>Mean LOS (</a:t>
                      </a:r>
                      <a:r>
                        <a:rPr lang="en-US" sz="2000" b="1" dirty="0" smtClean="0">
                          <a:effectLst/>
                          <a:latin typeface="Arial" pitchFamily="34" charset="0"/>
                          <a:cs typeface="Arial" pitchFamily="34" charset="0"/>
                        </a:rPr>
                        <a:t>day)</a:t>
                      </a:r>
                      <a:endParaRPr lang="en-US" sz="2000" b="1" dirty="0">
                        <a:effectLst/>
                        <a:latin typeface="Arial" pitchFamily="34" charset="0"/>
                        <a:ea typeface="Calibri"/>
                        <a:cs typeface="Arial" pitchFamily="34" charset="0"/>
                      </a:endParaRPr>
                    </a:p>
                  </a:txBody>
                  <a:tcPr marL="68580" marR="68580" marT="0" marB="0" anchor="ctr"/>
                </a:tc>
                <a:tc>
                  <a:txBody>
                    <a:bodyPr/>
                    <a:lstStyle/>
                    <a:p>
                      <a:pPr marL="0" marR="0" algn="ctr">
                        <a:spcBef>
                          <a:spcPts val="0"/>
                        </a:spcBef>
                        <a:spcAft>
                          <a:spcPts val="0"/>
                        </a:spcAft>
                      </a:pPr>
                      <a:r>
                        <a:rPr lang="en-US" sz="2000" dirty="0">
                          <a:solidFill>
                            <a:srgbClr val="000000"/>
                          </a:solidFill>
                          <a:effectLst/>
                          <a:latin typeface="Arial"/>
                          <a:ea typeface="Times New Roman"/>
                          <a:cs typeface="Times New Roman"/>
                        </a:rPr>
                        <a:t>22.7</a:t>
                      </a:r>
                      <a:endParaRPr lang="en-US" sz="20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dirty="0">
                          <a:solidFill>
                            <a:srgbClr val="000000"/>
                          </a:solidFill>
                          <a:effectLst/>
                          <a:latin typeface="Arial"/>
                          <a:ea typeface="Times New Roman"/>
                          <a:cs typeface="Times New Roman"/>
                        </a:rPr>
                        <a:t>22.9</a:t>
                      </a:r>
                      <a:endParaRPr lang="en-US" sz="200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a:solidFill>
                            <a:srgbClr val="000000"/>
                          </a:solidFill>
                          <a:effectLst/>
                          <a:latin typeface="Arial"/>
                          <a:ea typeface="Times New Roman"/>
                          <a:cs typeface="Times New Roman"/>
                        </a:rPr>
                        <a:t>22.8</a:t>
                      </a:r>
                      <a:endParaRPr lang="en-US" sz="200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dirty="0">
                          <a:solidFill>
                            <a:srgbClr val="000000"/>
                          </a:solidFill>
                          <a:effectLst/>
                          <a:latin typeface="Arial"/>
                          <a:ea typeface="Times New Roman"/>
                          <a:cs typeface="Times New Roman"/>
                        </a:rPr>
                        <a:t>23.0</a:t>
                      </a:r>
                      <a:endParaRPr lang="en-US" sz="20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1"/>
                  </a:ext>
                </a:extLst>
              </a:tr>
              <a:tr h="779538">
                <a:tc>
                  <a:txBody>
                    <a:bodyPr/>
                    <a:lstStyle/>
                    <a:p>
                      <a:pPr marL="0" marR="0">
                        <a:lnSpc>
                          <a:spcPct val="115000"/>
                        </a:lnSpc>
                        <a:spcBef>
                          <a:spcPts val="0"/>
                        </a:spcBef>
                        <a:spcAft>
                          <a:spcPts val="0"/>
                        </a:spcAft>
                      </a:pPr>
                      <a:r>
                        <a:rPr lang="en-US" sz="2000" b="1" dirty="0">
                          <a:effectLst/>
                          <a:latin typeface="Arial" pitchFamily="34" charset="0"/>
                          <a:cs typeface="Arial" pitchFamily="34" charset="0"/>
                        </a:rPr>
                        <a:t>Mean </a:t>
                      </a:r>
                      <a:r>
                        <a:rPr lang="en-US" sz="2000" b="1" dirty="0" smtClean="0">
                          <a:effectLst/>
                          <a:latin typeface="Arial" pitchFamily="34" charset="0"/>
                          <a:cs typeface="Arial" pitchFamily="34" charset="0"/>
                        </a:rPr>
                        <a:t>Charges* </a:t>
                      </a:r>
                      <a:r>
                        <a:rPr lang="en-US" sz="2000" b="1" dirty="0">
                          <a:effectLst/>
                          <a:latin typeface="Arial" pitchFamily="34" charset="0"/>
                          <a:cs typeface="Arial" pitchFamily="34" charset="0"/>
                        </a:rPr>
                        <a:t>(</a:t>
                      </a:r>
                      <a:r>
                        <a:rPr lang="en-US" sz="2000" b="1" dirty="0" smtClean="0">
                          <a:effectLst/>
                          <a:latin typeface="Arial" pitchFamily="34" charset="0"/>
                          <a:cs typeface="Arial" pitchFamily="34" charset="0"/>
                        </a:rPr>
                        <a:t>2012 </a:t>
                      </a:r>
                      <a:r>
                        <a:rPr lang="en-US" sz="2000" b="1" dirty="0">
                          <a:effectLst/>
                          <a:latin typeface="Arial" pitchFamily="34" charset="0"/>
                          <a:cs typeface="Arial" pitchFamily="34" charset="0"/>
                        </a:rPr>
                        <a:t>US$)</a:t>
                      </a:r>
                      <a:endParaRPr lang="en-US" sz="2000" b="1" dirty="0">
                        <a:effectLst/>
                        <a:latin typeface="Arial" pitchFamily="34" charset="0"/>
                        <a:ea typeface="Calibri"/>
                        <a:cs typeface="Arial" pitchFamily="34" charset="0"/>
                      </a:endParaRPr>
                    </a:p>
                  </a:txBody>
                  <a:tcPr marL="68580" marR="68580" marT="0" marB="0" anchor="ctr"/>
                </a:tc>
                <a:tc>
                  <a:txBody>
                    <a:bodyPr/>
                    <a:lstStyle/>
                    <a:p>
                      <a:pPr marL="0" marR="0" algn="ctr">
                        <a:spcBef>
                          <a:spcPts val="0"/>
                        </a:spcBef>
                        <a:spcAft>
                          <a:spcPts val="0"/>
                        </a:spcAft>
                      </a:pPr>
                      <a:r>
                        <a:rPr lang="en-US" sz="2000">
                          <a:solidFill>
                            <a:srgbClr val="000000"/>
                          </a:solidFill>
                          <a:effectLst/>
                          <a:latin typeface="Arial"/>
                          <a:ea typeface="Times New Roman"/>
                          <a:cs typeface="Times New Roman"/>
                        </a:rPr>
                        <a:t>$75,700</a:t>
                      </a:r>
                      <a:endParaRPr lang="en-US" sz="200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a:solidFill>
                            <a:srgbClr val="000000"/>
                          </a:solidFill>
                          <a:effectLst/>
                          <a:latin typeface="Arial"/>
                          <a:ea typeface="Times New Roman"/>
                          <a:cs typeface="Times New Roman"/>
                        </a:rPr>
                        <a:t>$80,500</a:t>
                      </a:r>
                      <a:endParaRPr lang="en-US" sz="200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a:solidFill>
                            <a:srgbClr val="000000"/>
                          </a:solidFill>
                          <a:effectLst/>
                          <a:latin typeface="Arial"/>
                          <a:ea typeface="Times New Roman"/>
                          <a:cs typeface="Times New Roman"/>
                        </a:rPr>
                        <a:t>$87,700</a:t>
                      </a:r>
                      <a:endParaRPr lang="en-US" sz="200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dirty="0">
                          <a:solidFill>
                            <a:srgbClr val="000000"/>
                          </a:solidFill>
                          <a:effectLst/>
                          <a:latin typeface="Arial"/>
                          <a:ea typeface="Times New Roman"/>
                          <a:cs typeface="Times New Roman"/>
                        </a:rPr>
                        <a:t>$93,400</a:t>
                      </a:r>
                      <a:endParaRPr lang="en-US" sz="200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
        <p:nvSpPr>
          <p:cNvPr id="70660" name="TextBox 3"/>
          <p:cNvSpPr txBox="1">
            <a:spLocks noChangeArrowheads="1"/>
          </p:cNvSpPr>
          <p:nvPr/>
        </p:nvSpPr>
        <p:spPr bwMode="auto">
          <a:xfrm>
            <a:off x="242888" y="4610100"/>
            <a:ext cx="647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*p&lt;0.001</a:t>
            </a:r>
          </a:p>
        </p:txBody>
      </p:sp>
      <p:sp>
        <p:nvSpPr>
          <p:cNvPr id="70661" name="TextBox 5"/>
          <p:cNvSpPr txBox="1">
            <a:spLocks noChangeArrowheads="1"/>
          </p:cNvSpPr>
          <p:nvPr/>
        </p:nvSpPr>
        <p:spPr bwMode="auto">
          <a:xfrm>
            <a:off x="533400" y="57912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Patrick SW, Davis MM, Lehmann CU, Cooper WO. Increasing incidence and geographic distribution of neonatal abstinence syndrome: United States 2009 to 2012. </a:t>
            </a:r>
            <a:r>
              <a:rPr kumimoji="0" lang="en-US" altLang="en-US" sz="1200" b="0" i="1"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J Perinatol. </a:t>
            </a:r>
            <a:r>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2015;35(8):650-655.</a:t>
            </a:r>
          </a:p>
        </p:txBody>
      </p:sp>
    </p:spTree>
    <p:custDataLst>
      <p:tags r:id="rId1"/>
    </p:custDataLst>
    <p:extLst>
      <p:ext uri="{BB962C8B-B14F-4D97-AF65-F5344CB8AC3E}">
        <p14:creationId xmlns:p14="http://schemas.microsoft.com/office/powerpoint/2010/main" val="544278423"/>
      </p:ext>
    </p:extLst>
  </p:cSld>
  <p:clrMapOvr>
    <a:masterClrMapping/>
  </p:clrMapOvr>
  <p:transition spd="slow" advTm="38583"/>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a:defRPr/>
            </a:pPr>
            <a:r>
              <a:rPr lang="en-US" sz="4800" dirty="0" smtClean="0">
                <a:solidFill>
                  <a:srgbClr val="000000"/>
                </a:solidFill>
                <a:latin typeface="Arial" pitchFamily="34" charset="0"/>
                <a:cs typeface="Arial" pitchFamily="34" charset="0"/>
              </a:rPr>
              <a:t>Total Hospital Charges for NAS, 2009-2012</a:t>
            </a:r>
            <a:endParaRPr lang="en-US" sz="4800" dirty="0">
              <a:solidFill>
                <a:srgbClr val="000000"/>
              </a:solidFill>
              <a:latin typeface="Arial" pitchFamily="34" charset="0"/>
              <a:cs typeface="Arial" pitchFamily="34" charset="0"/>
            </a:endParaRPr>
          </a:p>
        </p:txBody>
      </p:sp>
      <p:graphicFrame>
        <p:nvGraphicFramePr>
          <p:cNvPr id="3" name="Table 2"/>
          <p:cNvGraphicFramePr>
            <a:graphicFrameLocks noGrp="1"/>
          </p:cNvGraphicFramePr>
          <p:nvPr/>
        </p:nvGraphicFramePr>
        <p:xfrm>
          <a:off x="242884" y="2271711"/>
          <a:ext cx="8748715" cy="2857503"/>
        </p:xfrm>
        <a:graphic>
          <a:graphicData uri="http://schemas.openxmlformats.org/drawingml/2006/table">
            <a:tbl>
              <a:tblPr firstRow="1" firstCol="1" bandCol="1">
                <a:tableStyleId>{3C2FFA5D-87B4-456A-9821-1D502468CF0F}</a:tableStyleId>
              </a:tblPr>
              <a:tblGrid>
                <a:gridCol w="1778819">
                  <a:extLst>
                    <a:ext uri="{9D8B030D-6E8A-4147-A177-3AD203B41FA5}">
                      <a16:colId xmlns:a16="http://schemas.microsoft.com/office/drawing/2014/main" val="20000"/>
                    </a:ext>
                  </a:extLst>
                </a:gridCol>
                <a:gridCol w="1742474">
                  <a:extLst>
                    <a:ext uri="{9D8B030D-6E8A-4147-A177-3AD203B41FA5}">
                      <a16:colId xmlns:a16="http://schemas.microsoft.com/office/drawing/2014/main" val="20001"/>
                    </a:ext>
                  </a:extLst>
                </a:gridCol>
                <a:gridCol w="1742474">
                  <a:extLst>
                    <a:ext uri="{9D8B030D-6E8A-4147-A177-3AD203B41FA5}">
                      <a16:colId xmlns:a16="http://schemas.microsoft.com/office/drawing/2014/main" val="20002"/>
                    </a:ext>
                  </a:extLst>
                </a:gridCol>
                <a:gridCol w="1742474">
                  <a:extLst>
                    <a:ext uri="{9D8B030D-6E8A-4147-A177-3AD203B41FA5}">
                      <a16:colId xmlns:a16="http://schemas.microsoft.com/office/drawing/2014/main" val="20003"/>
                    </a:ext>
                  </a:extLst>
                </a:gridCol>
                <a:gridCol w="1742474">
                  <a:extLst>
                    <a:ext uri="{9D8B030D-6E8A-4147-A177-3AD203B41FA5}">
                      <a16:colId xmlns:a16="http://schemas.microsoft.com/office/drawing/2014/main" val="20004"/>
                    </a:ext>
                  </a:extLst>
                </a:gridCol>
              </a:tblGrid>
              <a:tr h="816428">
                <a:tc>
                  <a:txBody>
                    <a:bodyPr/>
                    <a:lstStyle/>
                    <a:p>
                      <a:pPr marL="0" marR="0">
                        <a:lnSpc>
                          <a:spcPct val="115000"/>
                        </a:lnSpc>
                        <a:spcBef>
                          <a:spcPts val="0"/>
                        </a:spcBef>
                        <a:spcAft>
                          <a:spcPts val="0"/>
                        </a:spcAft>
                      </a:pPr>
                      <a:r>
                        <a:rPr lang="en-US" sz="1800" dirty="0">
                          <a:effectLst/>
                          <a:latin typeface="Arial" pitchFamily="34" charset="0"/>
                          <a:cs typeface="Arial" pitchFamily="34" charset="0"/>
                        </a:rPr>
                        <a:t> </a:t>
                      </a:r>
                      <a:endParaRPr lang="en-US" sz="18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smtClean="0">
                          <a:effectLst/>
                          <a:latin typeface="Arial" pitchFamily="34" charset="0"/>
                          <a:cs typeface="Arial" pitchFamily="34" charset="0"/>
                        </a:rPr>
                        <a:t>2009</a:t>
                      </a:r>
                      <a:endParaRPr lang="en-US" sz="20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smtClean="0">
                          <a:effectLst/>
                          <a:latin typeface="Arial" pitchFamily="34" charset="0"/>
                          <a:cs typeface="Arial" pitchFamily="34" charset="0"/>
                        </a:rPr>
                        <a:t>2010</a:t>
                      </a:r>
                      <a:endParaRPr lang="en-US" sz="20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smtClean="0">
                          <a:effectLst/>
                          <a:latin typeface="Arial" pitchFamily="34" charset="0"/>
                          <a:cs typeface="Arial" pitchFamily="34" charset="0"/>
                        </a:rPr>
                        <a:t>2011</a:t>
                      </a:r>
                      <a:endParaRPr lang="en-US" sz="2000" dirty="0">
                        <a:effectLst/>
                        <a:latin typeface="Arial" pitchFamily="34" charset="0"/>
                        <a:ea typeface="Calibri"/>
                        <a:cs typeface="Arial" pitchFamily="34" charset="0"/>
                      </a:endParaRPr>
                    </a:p>
                  </a:txBody>
                  <a:tcPr marL="68580" marR="68580" marT="0" marB="0" anchor="ctr"/>
                </a:tc>
                <a:tc>
                  <a:txBody>
                    <a:bodyPr/>
                    <a:lstStyle/>
                    <a:p>
                      <a:pPr marL="0" marR="0" algn="ctr">
                        <a:lnSpc>
                          <a:spcPct val="115000"/>
                        </a:lnSpc>
                        <a:spcBef>
                          <a:spcPts val="0"/>
                        </a:spcBef>
                        <a:spcAft>
                          <a:spcPts val="0"/>
                        </a:spcAft>
                      </a:pPr>
                      <a:r>
                        <a:rPr lang="en-US" sz="2000" dirty="0" smtClean="0">
                          <a:effectLst/>
                          <a:latin typeface="Arial" pitchFamily="34" charset="0"/>
                          <a:cs typeface="Arial" pitchFamily="34" charset="0"/>
                        </a:rPr>
                        <a:t>2012</a:t>
                      </a:r>
                      <a:endParaRPr lang="en-US" sz="2000" dirty="0">
                        <a:effectLst/>
                        <a:latin typeface="Arial" pitchFamily="34" charset="0"/>
                        <a:ea typeface="Calibri"/>
                        <a:cs typeface="Arial" pitchFamily="34" charset="0"/>
                      </a:endParaRPr>
                    </a:p>
                  </a:txBody>
                  <a:tcPr marL="68580" marR="68580" marT="0" marB="0" anchor="ctr"/>
                </a:tc>
                <a:extLst>
                  <a:ext uri="{0D108BD9-81ED-4DB2-BD59-A6C34878D82A}">
                    <a16:rowId xmlns:a16="http://schemas.microsoft.com/office/drawing/2014/main" val="10000"/>
                  </a:ext>
                </a:extLst>
              </a:tr>
              <a:tr h="408215">
                <a:tc>
                  <a:txBody>
                    <a:bodyPr/>
                    <a:lstStyle/>
                    <a:p>
                      <a:pPr marL="0" marR="0">
                        <a:lnSpc>
                          <a:spcPct val="115000"/>
                        </a:lnSpc>
                        <a:spcBef>
                          <a:spcPts val="0"/>
                        </a:spcBef>
                        <a:spcAft>
                          <a:spcPts val="0"/>
                        </a:spcAft>
                      </a:pPr>
                      <a:r>
                        <a:rPr lang="en-US" sz="1800" dirty="0" smtClean="0">
                          <a:effectLst/>
                          <a:latin typeface="Arial" pitchFamily="34" charset="0"/>
                          <a:cs typeface="Arial" pitchFamily="34" charset="0"/>
                        </a:rPr>
                        <a:t>Medicaid*</a:t>
                      </a:r>
                      <a:endParaRPr lang="en-US" sz="1800" dirty="0">
                        <a:effectLst/>
                        <a:latin typeface="Arial" pitchFamily="34" charset="0"/>
                        <a:ea typeface="Calibri"/>
                        <a:cs typeface="Arial" pitchFamily="34" charset="0"/>
                      </a:endParaRPr>
                    </a:p>
                  </a:txBody>
                  <a:tcPr marL="68580" marR="68580" marT="0" marB="0" anchor="ctr"/>
                </a:tc>
                <a:tc>
                  <a:txBody>
                    <a:bodyPr/>
                    <a:lstStyle/>
                    <a:p>
                      <a:pPr marL="0" marR="0" algn="ctr">
                        <a:spcBef>
                          <a:spcPts val="0"/>
                        </a:spcBef>
                        <a:spcAft>
                          <a:spcPts val="0"/>
                        </a:spcAft>
                      </a:pPr>
                      <a:r>
                        <a:rPr lang="en-US" sz="2000" b="0" dirty="0">
                          <a:solidFill>
                            <a:srgbClr val="000000"/>
                          </a:solidFill>
                          <a:effectLst/>
                          <a:latin typeface="Arial"/>
                          <a:ea typeface="Times New Roman"/>
                          <a:cs typeface="Times New Roman"/>
                        </a:rPr>
                        <a:t>$</a:t>
                      </a:r>
                      <a:r>
                        <a:rPr lang="en-US" sz="2000" b="0" dirty="0" smtClean="0">
                          <a:solidFill>
                            <a:srgbClr val="000000"/>
                          </a:solidFill>
                          <a:effectLst/>
                          <a:latin typeface="Arial"/>
                          <a:ea typeface="Times New Roman"/>
                          <a:cs typeface="Times New Roman"/>
                        </a:rPr>
                        <a:t>560M</a:t>
                      </a:r>
                      <a:endParaRPr lang="en-US" sz="2000" b="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b="0" dirty="0">
                          <a:solidFill>
                            <a:srgbClr val="000000"/>
                          </a:solidFill>
                          <a:effectLst/>
                          <a:latin typeface="Arial"/>
                          <a:ea typeface="Times New Roman"/>
                          <a:cs typeface="Times New Roman"/>
                        </a:rPr>
                        <a:t>$</a:t>
                      </a:r>
                      <a:r>
                        <a:rPr lang="en-US" sz="2000" b="0" dirty="0" smtClean="0">
                          <a:solidFill>
                            <a:srgbClr val="000000"/>
                          </a:solidFill>
                          <a:effectLst/>
                          <a:latin typeface="Arial"/>
                          <a:ea typeface="Times New Roman"/>
                          <a:cs typeface="Times New Roman"/>
                        </a:rPr>
                        <a:t>870M</a:t>
                      </a:r>
                      <a:endParaRPr lang="en-US" sz="2000" b="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b="0" dirty="0">
                          <a:solidFill>
                            <a:srgbClr val="000000"/>
                          </a:solidFill>
                          <a:effectLst/>
                          <a:latin typeface="Arial"/>
                          <a:ea typeface="Times New Roman"/>
                          <a:cs typeface="Times New Roman"/>
                        </a:rPr>
                        <a:t>$</a:t>
                      </a:r>
                      <a:r>
                        <a:rPr lang="en-US" sz="2000" b="0" dirty="0" smtClean="0">
                          <a:solidFill>
                            <a:srgbClr val="000000"/>
                          </a:solidFill>
                          <a:effectLst/>
                          <a:latin typeface="Arial"/>
                          <a:ea typeface="Times New Roman"/>
                          <a:cs typeface="Times New Roman"/>
                        </a:rPr>
                        <a:t>900M</a:t>
                      </a:r>
                      <a:endParaRPr lang="en-US" sz="2000" b="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b="0" dirty="0">
                          <a:solidFill>
                            <a:srgbClr val="000000"/>
                          </a:solidFill>
                          <a:effectLst/>
                          <a:latin typeface="Arial"/>
                          <a:ea typeface="Times New Roman"/>
                          <a:cs typeface="Times New Roman"/>
                        </a:rPr>
                        <a:t>$</a:t>
                      </a:r>
                      <a:r>
                        <a:rPr lang="en-US" sz="2000" b="0" dirty="0" smtClean="0">
                          <a:solidFill>
                            <a:srgbClr val="000000"/>
                          </a:solidFill>
                          <a:effectLst/>
                          <a:latin typeface="Arial"/>
                          <a:ea typeface="Times New Roman"/>
                          <a:cs typeface="Times New Roman"/>
                        </a:rPr>
                        <a:t>1.2B</a:t>
                      </a:r>
                      <a:endParaRPr lang="en-US" sz="2000" b="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1"/>
                  </a:ext>
                </a:extLst>
              </a:tr>
              <a:tr h="408215">
                <a:tc>
                  <a:txBody>
                    <a:bodyPr/>
                    <a:lstStyle/>
                    <a:p>
                      <a:pPr marL="0" marR="0">
                        <a:lnSpc>
                          <a:spcPct val="115000"/>
                        </a:lnSpc>
                        <a:spcBef>
                          <a:spcPts val="0"/>
                        </a:spcBef>
                        <a:spcAft>
                          <a:spcPts val="0"/>
                        </a:spcAft>
                      </a:pPr>
                      <a:r>
                        <a:rPr lang="en-US" sz="1800" dirty="0" smtClean="0">
                          <a:effectLst/>
                          <a:latin typeface="Arial" pitchFamily="34" charset="0"/>
                          <a:cs typeface="Arial" pitchFamily="34" charset="0"/>
                        </a:rPr>
                        <a:t>Private Payer*</a:t>
                      </a:r>
                      <a:endParaRPr lang="en-US" sz="1800" dirty="0">
                        <a:effectLst/>
                        <a:latin typeface="Arial" pitchFamily="34" charset="0"/>
                        <a:ea typeface="Calibri"/>
                        <a:cs typeface="Arial" pitchFamily="34" charset="0"/>
                      </a:endParaRPr>
                    </a:p>
                  </a:txBody>
                  <a:tcPr marL="68580" marR="68580" marT="0" marB="0" anchor="ctr"/>
                </a:tc>
                <a:tc>
                  <a:txBody>
                    <a:bodyPr/>
                    <a:lstStyle/>
                    <a:p>
                      <a:pPr marL="0" marR="0" algn="ctr">
                        <a:spcBef>
                          <a:spcPts val="0"/>
                        </a:spcBef>
                        <a:spcAft>
                          <a:spcPts val="0"/>
                        </a:spcAft>
                      </a:pPr>
                      <a:r>
                        <a:rPr lang="en-US" sz="2000" b="0" dirty="0">
                          <a:solidFill>
                            <a:srgbClr val="000000"/>
                          </a:solidFill>
                          <a:effectLst/>
                          <a:latin typeface="Arial"/>
                          <a:ea typeface="Times New Roman"/>
                          <a:cs typeface="Times New Roman"/>
                        </a:rPr>
                        <a:t>$</a:t>
                      </a:r>
                      <a:r>
                        <a:rPr lang="en-US" sz="2000" b="0" dirty="0" smtClean="0">
                          <a:solidFill>
                            <a:srgbClr val="000000"/>
                          </a:solidFill>
                          <a:effectLst/>
                          <a:latin typeface="Arial"/>
                          <a:ea typeface="Times New Roman"/>
                          <a:cs typeface="Times New Roman"/>
                        </a:rPr>
                        <a:t>130M</a:t>
                      </a:r>
                      <a:endParaRPr lang="en-US" sz="2000" b="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b="0" dirty="0">
                          <a:solidFill>
                            <a:srgbClr val="000000"/>
                          </a:solidFill>
                          <a:effectLst/>
                          <a:latin typeface="Arial"/>
                          <a:ea typeface="Times New Roman"/>
                          <a:cs typeface="Times New Roman"/>
                        </a:rPr>
                        <a:t>$</a:t>
                      </a:r>
                      <a:r>
                        <a:rPr lang="en-US" sz="2000" b="0" dirty="0" smtClean="0">
                          <a:solidFill>
                            <a:srgbClr val="000000"/>
                          </a:solidFill>
                          <a:effectLst/>
                          <a:latin typeface="Arial"/>
                          <a:ea typeface="Times New Roman"/>
                          <a:cs typeface="Times New Roman"/>
                        </a:rPr>
                        <a:t>170M</a:t>
                      </a:r>
                      <a:endParaRPr lang="en-US" sz="2000" b="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b="0" dirty="0">
                          <a:solidFill>
                            <a:srgbClr val="000000"/>
                          </a:solidFill>
                          <a:effectLst/>
                          <a:latin typeface="Arial"/>
                          <a:ea typeface="Times New Roman"/>
                          <a:cs typeface="Times New Roman"/>
                        </a:rPr>
                        <a:t>$</a:t>
                      </a:r>
                      <a:r>
                        <a:rPr lang="en-US" sz="2000" b="0" dirty="0" smtClean="0">
                          <a:solidFill>
                            <a:srgbClr val="000000"/>
                          </a:solidFill>
                          <a:effectLst/>
                          <a:latin typeface="Arial"/>
                          <a:ea typeface="Times New Roman"/>
                          <a:cs typeface="Times New Roman"/>
                        </a:rPr>
                        <a:t>210M</a:t>
                      </a:r>
                      <a:endParaRPr lang="en-US" sz="2000" b="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b="0" dirty="0">
                          <a:solidFill>
                            <a:srgbClr val="000000"/>
                          </a:solidFill>
                          <a:effectLst/>
                          <a:latin typeface="Arial"/>
                          <a:ea typeface="Times New Roman"/>
                          <a:cs typeface="Times New Roman"/>
                        </a:rPr>
                        <a:t>$</a:t>
                      </a:r>
                      <a:r>
                        <a:rPr lang="en-US" sz="2000" b="0" dirty="0" smtClean="0">
                          <a:solidFill>
                            <a:srgbClr val="000000"/>
                          </a:solidFill>
                          <a:effectLst/>
                          <a:latin typeface="Arial"/>
                          <a:ea typeface="Times New Roman"/>
                          <a:cs typeface="Times New Roman"/>
                        </a:rPr>
                        <a:t>200M</a:t>
                      </a:r>
                      <a:endParaRPr lang="en-US" sz="2000" b="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2"/>
                  </a:ext>
                </a:extLst>
              </a:tr>
              <a:tr h="408215">
                <a:tc>
                  <a:txBody>
                    <a:bodyPr/>
                    <a:lstStyle/>
                    <a:p>
                      <a:pPr marL="0" marR="0">
                        <a:lnSpc>
                          <a:spcPct val="115000"/>
                        </a:lnSpc>
                        <a:spcBef>
                          <a:spcPts val="0"/>
                        </a:spcBef>
                        <a:spcAft>
                          <a:spcPts val="0"/>
                        </a:spcAft>
                      </a:pPr>
                      <a:r>
                        <a:rPr lang="en-US" sz="1800" dirty="0">
                          <a:effectLst/>
                          <a:latin typeface="Arial" pitchFamily="34" charset="0"/>
                          <a:cs typeface="Arial" pitchFamily="34" charset="0"/>
                        </a:rPr>
                        <a:t>Self </a:t>
                      </a:r>
                      <a:r>
                        <a:rPr lang="en-US" sz="1800" dirty="0" smtClean="0">
                          <a:effectLst/>
                          <a:latin typeface="Arial" pitchFamily="34" charset="0"/>
                          <a:cs typeface="Arial" pitchFamily="34" charset="0"/>
                        </a:rPr>
                        <a:t>Pay*</a:t>
                      </a:r>
                      <a:endParaRPr lang="en-US" sz="1800" dirty="0">
                        <a:effectLst/>
                        <a:latin typeface="Arial" pitchFamily="34" charset="0"/>
                        <a:ea typeface="Calibri"/>
                        <a:cs typeface="Arial" pitchFamily="34" charset="0"/>
                      </a:endParaRPr>
                    </a:p>
                  </a:txBody>
                  <a:tcPr marL="68580" marR="68580" marT="0" marB="0" anchor="ctr"/>
                </a:tc>
                <a:tc>
                  <a:txBody>
                    <a:bodyPr/>
                    <a:lstStyle/>
                    <a:p>
                      <a:pPr marL="0" marR="0" algn="ctr">
                        <a:spcBef>
                          <a:spcPts val="0"/>
                        </a:spcBef>
                        <a:spcAft>
                          <a:spcPts val="0"/>
                        </a:spcAft>
                      </a:pPr>
                      <a:r>
                        <a:rPr lang="en-US" sz="2000" b="0" dirty="0">
                          <a:solidFill>
                            <a:srgbClr val="000000"/>
                          </a:solidFill>
                          <a:effectLst/>
                          <a:latin typeface="Arial"/>
                          <a:ea typeface="Times New Roman"/>
                          <a:cs typeface="Times New Roman"/>
                        </a:rPr>
                        <a:t>$</a:t>
                      </a:r>
                      <a:r>
                        <a:rPr lang="en-US" sz="2000" b="0" dirty="0" smtClean="0">
                          <a:solidFill>
                            <a:srgbClr val="000000"/>
                          </a:solidFill>
                          <a:effectLst/>
                          <a:latin typeface="Arial"/>
                          <a:ea typeface="Times New Roman"/>
                          <a:cs typeface="Times New Roman"/>
                        </a:rPr>
                        <a:t>20M</a:t>
                      </a:r>
                      <a:endParaRPr lang="en-US" sz="2000" b="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b="0" dirty="0" smtClean="0">
                          <a:solidFill>
                            <a:srgbClr val="000000"/>
                          </a:solidFill>
                          <a:effectLst/>
                          <a:latin typeface="Arial"/>
                          <a:ea typeface="Times New Roman"/>
                          <a:cs typeface="Times New Roman"/>
                        </a:rPr>
                        <a:t>$40M</a:t>
                      </a:r>
                      <a:endParaRPr lang="en-US" sz="2000" b="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b="0" dirty="0">
                          <a:solidFill>
                            <a:srgbClr val="000000"/>
                          </a:solidFill>
                          <a:effectLst/>
                          <a:latin typeface="Arial"/>
                          <a:ea typeface="Times New Roman"/>
                          <a:cs typeface="Times New Roman"/>
                        </a:rPr>
                        <a:t>$</a:t>
                      </a:r>
                      <a:r>
                        <a:rPr lang="en-US" sz="2000" b="0" dirty="0" smtClean="0">
                          <a:solidFill>
                            <a:srgbClr val="000000"/>
                          </a:solidFill>
                          <a:effectLst/>
                          <a:latin typeface="Arial"/>
                          <a:ea typeface="Times New Roman"/>
                          <a:cs typeface="Times New Roman"/>
                        </a:rPr>
                        <a:t>30M</a:t>
                      </a:r>
                      <a:endParaRPr lang="en-US" sz="2000" b="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b="0" dirty="0">
                          <a:solidFill>
                            <a:srgbClr val="000000"/>
                          </a:solidFill>
                          <a:effectLst/>
                          <a:latin typeface="Arial"/>
                          <a:ea typeface="Times New Roman"/>
                          <a:cs typeface="Times New Roman"/>
                        </a:rPr>
                        <a:t>$</a:t>
                      </a:r>
                      <a:r>
                        <a:rPr lang="en-US" sz="2000" b="0" dirty="0" smtClean="0">
                          <a:solidFill>
                            <a:srgbClr val="000000"/>
                          </a:solidFill>
                          <a:effectLst/>
                          <a:latin typeface="Arial"/>
                          <a:ea typeface="Times New Roman"/>
                          <a:cs typeface="Times New Roman"/>
                        </a:rPr>
                        <a:t>40M</a:t>
                      </a:r>
                      <a:endParaRPr lang="en-US" sz="2000" b="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3"/>
                  </a:ext>
                </a:extLst>
              </a:tr>
              <a:tr h="408215">
                <a:tc>
                  <a:txBody>
                    <a:bodyPr/>
                    <a:lstStyle/>
                    <a:p>
                      <a:pPr marL="0" marR="0">
                        <a:lnSpc>
                          <a:spcPct val="115000"/>
                        </a:lnSpc>
                        <a:spcBef>
                          <a:spcPts val="0"/>
                        </a:spcBef>
                        <a:spcAft>
                          <a:spcPts val="0"/>
                        </a:spcAft>
                      </a:pPr>
                      <a:r>
                        <a:rPr lang="en-US" sz="1800" dirty="0">
                          <a:effectLst/>
                          <a:latin typeface="Arial" pitchFamily="34" charset="0"/>
                          <a:cs typeface="Arial" pitchFamily="34" charset="0"/>
                        </a:rPr>
                        <a:t>Other </a:t>
                      </a:r>
                      <a:r>
                        <a:rPr lang="en-US" sz="1800" dirty="0" smtClean="0">
                          <a:effectLst/>
                          <a:latin typeface="Arial" pitchFamily="34" charset="0"/>
                          <a:cs typeface="Arial" pitchFamily="34" charset="0"/>
                        </a:rPr>
                        <a:t>Payer*</a:t>
                      </a:r>
                      <a:endParaRPr lang="en-US" sz="1800" dirty="0">
                        <a:effectLst/>
                        <a:latin typeface="Arial" pitchFamily="34" charset="0"/>
                        <a:ea typeface="Calibri"/>
                        <a:cs typeface="Arial" pitchFamily="34" charset="0"/>
                      </a:endParaRPr>
                    </a:p>
                  </a:txBody>
                  <a:tcPr marL="68580" marR="68580" marT="0" marB="0" anchor="ctr"/>
                </a:tc>
                <a:tc>
                  <a:txBody>
                    <a:bodyPr/>
                    <a:lstStyle/>
                    <a:p>
                      <a:pPr marL="0" marR="0" algn="ctr">
                        <a:spcBef>
                          <a:spcPts val="0"/>
                        </a:spcBef>
                        <a:spcAft>
                          <a:spcPts val="0"/>
                        </a:spcAft>
                      </a:pPr>
                      <a:r>
                        <a:rPr lang="en-US" sz="2000" b="0" dirty="0">
                          <a:solidFill>
                            <a:srgbClr val="000000"/>
                          </a:solidFill>
                          <a:effectLst/>
                          <a:latin typeface="Arial"/>
                          <a:ea typeface="Times New Roman"/>
                          <a:cs typeface="Times New Roman"/>
                        </a:rPr>
                        <a:t>$</a:t>
                      </a:r>
                      <a:r>
                        <a:rPr lang="en-US" sz="2000" b="0" dirty="0" smtClean="0">
                          <a:solidFill>
                            <a:srgbClr val="000000"/>
                          </a:solidFill>
                          <a:effectLst/>
                          <a:latin typeface="Arial"/>
                          <a:ea typeface="Times New Roman"/>
                          <a:cs typeface="Times New Roman"/>
                        </a:rPr>
                        <a:t>14M</a:t>
                      </a:r>
                      <a:endParaRPr lang="en-US" sz="2000" b="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b="0" dirty="0" smtClean="0">
                          <a:solidFill>
                            <a:srgbClr val="000000"/>
                          </a:solidFill>
                          <a:effectLst/>
                          <a:latin typeface="Arial"/>
                          <a:ea typeface="Times New Roman"/>
                          <a:cs typeface="Times New Roman"/>
                        </a:rPr>
                        <a:t>$30M</a:t>
                      </a:r>
                      <a:endParaRPr lang="en-US" sz="2000" b="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b="0" dirty="0">
                          <a:solidFill>
                            <a:srgbClr val="000000"/>
                          </a:solidFill>
                          <a:effectLst/>
                          <a:latin typeface="Arial"/>
                          <a:ea typeface="Times New Roman"/>
                          <a:cs typeface="Times New Roman"/>
                        </a:rPr>
                        <a:t>$</a:t>
                      </a:r>
                      <a:r>
                        <a:rPr lang="en-US" sz="2000" b="0" dirty="0" smtClean="0">
                          <a:solidFill>
                            <a:srgbClr val="000000"/>
                          </a:solidFill>
                          <a:effectLst/>
                          <a:latin typeface="Arial"/>
                          <a:ea typeface="Times New Roman"/>
                          <a:cs typeface="Times New Roman"/>
                        </a:rPr>
                        <a:t>30M</a:t>
                      </a:r>
                      <a:endParaRPr lang="en-US" sz="2000" b="0"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b="0" dirty="0">
                          <a:solidFill>
                            <a:srgbClr val="000000"/>
                          </a:solidFill>
                          <a:effectLst/>
                          <a:latin typeface="Arial"/>
                          <a:ea typeface="Times New Roman"/>
                          <a:cs typeface="Times New Roman"/>
                        </a:rPr>
                        <a:t>$</a:t>
                      </a:r>
                      <a:r>
                        <a:rPr lang="en-US" sz="2000" b="0" dirty="0" smtClean="0">
                          <a:solidFill>
                            <a:srgbClr val="000000"/>
                          </a:solidFill>
                          <a:effectLst/>
                          <a:latin typeface="Arial"/>
                          <a:ea typeface="Times New Roman"/>
                          <a:cs typeface="Times New Roman"/>
                        </a:rPr>
                        <a:t>30M</a:t>
                      </a:r>
                      <a:endParaRPr lang="en-US" sz="2000" b="0"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4"/>
                  </a:ext>
                </a:extLst>
              </a:tr>
              <a:tr h="408215">
                <a:tc>
                  <a:txBody>
                    <a:bodyPr/>
                    <a:lstStyle/>
                    <a:p>
                      <a:pPr marL="0" marR="0">
                        <a:lnSpc>
                          <a:spcPct val="115000"/>
                        </a:lnSpc>
                        <a:spcBef>
                          <a:spcPts val="0"/>
                        </a:spcBef>
                        <a:spcAft>
                          <a:spcPts val="0"/>
                        </a:spcAft>
                      </a:pPr>
                      <a:r>
                        <a:rPr lang="en-US" sz="1800" dirty="0">
                          <a:effectLst/>
                          <a:latin typeface="Arial" pitchFamily="34" charset="0"/>
                          <a:cs typeface="Arial" pitchFamily="34" charset="0"/>
                        </a:rPr>
                        <a:t>Total </a:t>
                      </a:r>
                      <a:r>
                        <a:rPr lang="en-US" sz="1800" dirty="0" smtClean="0">
                          <a:effectLst/>
                          <a:latin typeface="Arial" pitchFamily="34" charset="0"/>
                          <a:cs typeface="Arial" pitchFamily="34" charset="0"/>
                        </a:rPr>
                        <a:t>Charges*</a:t>
                      </a:r>
                      <a:endParaRPr lang="en-US" sz="1800" dirty="0">
                        <a:effectLst/>
                        <a:latin typeface="Arial" pitchFamily="34" charset="0"/>
                        <a:ea typeface="Calibri"/>
                        <a:cs typeface="Arial" pitchFamily="34" charset="0"/>
                      </a:endParaRPr>
                    </a:p>
                  </a:txBody>
                  <a:tcPr marL="68580" marR="68580" marT="0" marB="0" anchor="ctr"/>
                </a:tc>
                <a:tc>
                  <a:txBody>
                    <a:bodyPr/>
                    <a:lstStyle/>
                    <a:p>
                      <a:pPr marL="0" marR="0" algn="ctr">
                        <a:spcBef>
                          <a:spcPts val="0"/>
                        </a:spcBef>
                        <a:spcAft>
                          <a:spcPts val="0"/>
                        </a:spcAft>
                      </a:pPr>
                      <a:r>
                        <a:rPr lang="en-US" sz="2000" b="1" dirty="0">
                          <a:solidFill>
                            <a:srgbClr val="000000"/>
                          </a:solidFill>
                          <a:effectLst/>
                          <a:latin typeface="Arial"/>
                          <a:ea typeface="Times New Roman"/>
                          <a:cs typeface="Times New Roman"/>
                        </a:rPr>
                        <a:t>$</a:t>
                      </a:r>
                      <a:r>
                        <a:rPr lang="en-US" sz="2000" b="1" dirty="0" smtClean="0">
                          <a:solidFill>
                            <a:srgbClr val="000000"/>
                          </a:solidFill>
                          <a:effectLst/>
                          <a:latin typeface="Arial"/>
                          <a:ea typeface="Times New Roman"/>
                          <a:cs typeface="Times New Roman"/>
                        </a:rPr>
                        <a:t>730M</a:t>
                      </a:r>
                      <a:endParaRPr lang="en-US" sz="2000" b="1"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solidFill>
                            <a:srgbClr val="000000"/>
                          </a:solidFill>
                          <a:effectLst/>
                          <a:latin typeface="Arial"/>
                          <a:ea typeface="Times New Roman"/>
                          <a:cs typeface="Times New Roman"/>
                        </a:rPr>
                        <a:t>$</a:t>
                      </a:r>
                      <a:r>
                        <a:rPr lang="en-US" sz="2000" b="1" dirty="0" smtClean="0">
                          <a:solidFill>
                            <a:srgbClr val="000000"/>
                          </a:solidFill>
                          <a:effectLst/>
                          <a:latin typeface="Arial"/>
                          <a:ea typeface="Times New Roman"/>
                          <a:cs typeface="Times New Roman"/>
                        </a:rPr>
                        <a:t>1.1B</a:t>
                      </a:r>
                      <a:endParaRPr lang="en-US" sz="2000" b="1"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solidFill>
                            <a:srgbClr val="000000"/>
                          </a:solidFill>
                          <a:effectLst/>
                          <a:latin typeface="Arial"/>
                          <a:ea typeface="Times New Roman"/>
                          <a:cs typeface="Times New Roman"/>
                        </a:rPr>
                        <a:t>$</a:t>
                      </a:r>
                      <a:r>
                        <a:rPr lang="en-US" sz="2000" b="1" dirty="0" smtClean="0">
                          <a:solidFill>
                            <a:srgbClr val="000000"/>
                          </a:solidFill>
                          <a:effectLst/>
                          <a:latin typeface="Arial"/>
                          <a:ea typeface="Times New Roman"/>
                          <a:cs typeface="Times New Roman"/>
                        </a:rPr>
                        <a:t>1.2B</a:t>
                      </a:r>
                      <a:endParaRPr lang="en-US" sz="2000" b="1" dirty="0">
                        <a:effectLst/>
                        <a:latin typeface="Cambria"/>
                        <a:ea typeface="ＭＳ 明朝"/>
                        <a:cs typeface="Times New Roman"/>
                      </a:endParaRPr>
                    </a:p>
                  </a:txBody>
                  <a:tcPr marL="68580" marR="68580" marT="0" marB="0" anchor="ctr"/>
                </a:tc>
                <a:tc>
                  <a:txBody>
                    <a:bodyPr/>
                    <a:lstStyle/>
                    <a:p>
                      <a:pPr marL="0" marR="0" algn="ctr">
                        <a:spcBef>
                          <a:spcPts val="0"/>
                        </a:spcBef>
                        <a:spcAft>
                          <a:spcPts val="0"/>
                        </a:spcAft>
                      </a:pPr>
                      <a:r>
                        <a:rPr lang="en-US" sz="2000" b="1" dirty="0">
                          <a:solidFill>
                            <a:srgbClr val="000000"/>
                          </a:solidFill>
                          <a:effectLst/>
                          <a:latin typeface="Arial"/>
                          <a:ea typeface="Times New Roman"/>
                          <a:cs typeface="Times New Roman"/>
                        </a:rPr>
                        <a:t>$</a:t>
                      </a:r>
                      <a:r>
                        <a:rPr lang="en-US" sz="2000" b="1" dirty="0" smtClean="0">
                          <a:solidFill>
                            <a:srgbClr val="000000"/>
                          </a:solidFill>
                          <a:effectLst/>
                          <a:latin typeface="Arial"/>
                          <a:ea typeface="Times New Roman"/>
                          <a:cs typeface="Times New Roman"/>
                        </a:rPr>
                        <a:t>1.5B</a:t>
                      </a:r>
                      <a:endParaRPr lang="en-US" sz="2000" b="1" dirty="0">
                        <a:effectLst/>
                        <a:latin typeface="Cambria"/>
                        <a:ea typeface="ＭＳ 明朝"/>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
        <p:nvSpPr>
          <p:cNvPr id="73732" name="TextBox 5"/>
          <p:cNvSpPr txBox="1">
            <a:spLocks noChangeArrowheads="1"/>
          </p:cNvSpPr>
          <p:nvPr/>
        </p:nvSpPr>
        <p:spPr bwMode="auto">
          <a:xfrm>
            <a:off x="223838" y="5181600"/>
            <a:ext cx="6477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*p&lt;0.001</a:t>
            </a:r>
          </a:p>
        </p:txBody>
      </p:sp>
      <p:sp>
        <p:nvSpPr>
          <p:cNvPr id="73733" name="TextBox 6"/>
          <p:cNvSpPr txBox="1">
            <a:spLocks noChangeArrowheads="1"/>
          </p:cNvSpPr>
          <p:nvPr/>
        </p:nvSpPr>
        <p:spPr bwMode="auto">
          <a:xfrm>
            <a:off x="533400" y="57912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Patrick SW, Davis MM, Lehmann CU, Cooper WO. Increasing incidence and geographic distribution of neonatal abstinence syndrome: United States 2009 to 2012. </a:t>
            </a:r>
            <a:r>
              <a:rPr kumimoji="0" lang="en-US" altLang="en-US" sz="1200" b="0" i="1"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J Perinatol. </a:t>
            </a:r>
            <a:r>
              <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2015;35(8):650-655.</a:t>
            </a:r>
          </a:p>
        </p:txBody>
      </p:sp>
    </p:spTree>
    <p:custDataLst>
      <p:tags r:id="rId1"/>
    </p:custDataLst>
    <p:extLst>
      <p:ext uri="{BB962C8B-B14F-4D97-AF65-F5344CB8AC3E}">
        <p14:creationId xmlns:p14="http://schemas.microsoft.com/office/powerpoint/2010/main" val="693430346"/>
      </p:ext>
    </p:extLst>
  </p:cSld>
  <p:clrMapOvr>
    <a:masterClrMapping/>
  </p:clrMapOvr>
  <p:transition spd="slow" advTm="38583"/>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Neonatology</a:t>
            </a:r>
          </a:p>
          <a:p>
            <a:r>
              <a:rPr lang="en-US" dirty="0" smtClean="0"/>
              <a:t>Obstetrics</a:t>
            </a:r>
          </a:p>
          <a:p>
            <a:r>
              <a:rPr lang="en-US" dirty="0" smtClean="0"/>
              <a:t>Maternal Fetal Medicine</a:t>
            </a:r>
          </a:p>
          <a:p>
            <a:r>
              <a:rPr lang="en-US" dirty="0" smtClean="0"/>
              <a:t>OB Nursing</a:t>
            </a:r>
          </a:p>
          <a:p>
            <a:r>
              <a:rPr lang="en-US" dirty="0" smtClean="0"/>
              <a:t>Neonatal Nursing</a:t>
            </a:r>
          </a:p>
          <a:p>
            <a:r>
              <a:rPr lang="en-US" dirty="0" smtClean="0"/>
              <a:t>Social Work</a:t>
            </a:r>
          </a:p>
          <a:p>
            <a:r>
              <a:rPr lang="en-US" dirty="0" smtClean="0"/>
              <a:t>Mental Health</a:t>
            </a:r>
          </a:p>
          <a:p>
            <a:r>
              <a:rPr lang="en-US" dirty="0" smtClean="0"/>
              <a:t>Public Health</a:t>
            </a:r>
          </a:p>
          <a:p>
            <a:endParaRPr lang="en-US" dirty="0"/>
          </a:p>
        </p:txBody>
      </p:sp>
      <p:sp>
        <p:nvSpPr>
          <p:cNvPr id="3" name="Title 2"/>
          <p:cNvSpPr>
            <a:spLocks noGrp="1"/>
          </p:cNvSpPr>
          <p:nvPr>
            <p:ph type="title"/>
          </p:nvPr>
        </p:nvSpPr>
        <p:spPr>
          <a:xfrm>
            <a:off x="457200" y="338328"/>
            <a:ext cx="8229600" cy="1795272"/>
          </a:xfrm>
        </p:spPr>
        <p:txBody>
          <a:bodyPr>
            <a:noAutofit/>
          </a:bodyPr>
          <a:lstStyle/>
          <a:p>
            <a:r>
              <a:rPr lang="en-US" sz="3200" b="1" dirty="0" smtClean="0">
                <a:solidFill>
                  <a:schemeClr val="bg1"/>
                </a:solidFill>
              </a:rPr>
              <a:t>Oklahoma Perinatal Quality Improvement Collaborative (OPQIC)</a:t>
            </a:r>
            <a:br>
              <a:rPr lang="en-US" sz="3200" b="1" dirty="0" smtClean="0">
                <a:solidFill>
                  <a:schemeClr val="bg1"/>
                </a:solidFill>
              </a:rPr>
            </a:br>
            <a:r>
              <a:rPr lang="en-US" sz="3000" dirty="0" smtClean="0">
                <a:solidFill>
                  <a:schemeClr val="tx1"/>
                </a:solidFill>
              </a:rPr>
              <a:t>Opioid Use Disorder in Pregnancy and Neonatal Abstinence Syndrome Work Group</a:t>
            </a:r>
            <a:endParaRPr lang="en-US" sz="3000" dirty="0">
              <a:solidFill>
                <a:schemeClr val="tx1"/>
              </a:solidFill>
            </a:endParaRPr>
          </a:p>
        </p:txBody>
      </p:sp>
    </p:spTree>
    <p:extLst>
      <p:ext uri="{BB962C8B-B14F-4D97-AF65-F5344CB8AC3E}">
        <p14:creationId xmlns:p14="http://schemas.microsoft.com/office/powerpoint/2010/main" val="40169147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Key Intervention Points</a:t>
            </a:r>
            <a:endParaRPr lang="en-US" dirty="0"/>
          </a:p>
        </p:txBody>
      </p:sp>
      <p:graphicFrame>
        <p:nvGraphicFramePr>
          <p:cNvPr id="8" name="Content Placeholder 7"/>
          <p:cNvGraphicFramePr>
            <a:graphicFrameLocks noGrp="1"/>
          </p:cNvGraphicFramePr>
          <p:nvPr>
            <p:ph idx="4294967295"/>
            <p:extLst>
              <p:ext uri="{D42A27DB-BD31-4B8C-83A1-F6EECF244321}">
                <p14:modId xmlns:p14="http://schemas.microsoft.com/office/powerpoint/2010/main" val="4052521040"/>
              </p:ext>
            </p:extLst>
          </p:nvPr>
        </p:nvGraphicFramePr>
        <p:xfrm>
          <a:off x="381000" y="1828800"/>
          <a:ext cx="8077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533400" y="6488668"/>
            <a:ext cx="74639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ndara"/>
                <a:ea typeface="+mn-ea"/>
                <a:cs typeface="+mn-cs"/>
              </a:rPr>
              <a:t>Source: O’Brien ML, Phillips SM. “Substance exposed newborns: Addressing social costs across the lifespan.” The Massachusetts Health Policy Forum.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ndara"/>
                <a:ea typeface="+mn-ea"/>
                <a:cs typeface="+mn-cs"/>
              </a:rPr>
              <a:t>No. 40. 2011. Available at http://masshealthpolicyforum.brandeis.edu/forums/Documents/FINAL-SEN-IssueBrief_For-Print.pdf. Accessed 7-31-2013.</a:t>
            </a:r>
          </a:p>
        </p:txBody>
      </p:sp>
    </p:spTree>
    <p:extLst>
      <p:ext uri="{BB962C8B-B14F-4D97-AF65-F5344CB8AC3E}">
        <p14:creationId xmlns:p14="http://schemas.microsoft.com/office/powerpoint/2010/main" val="12673964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NAS Video 2</a:t>
            </a:r>
            <a:endParaRPr lang="en-US" dirty="0"/>
          </a:p>
        </p:txBody>
      </p:sp>
      <p:sp>
        <p:nvSpPr>
          <p:cNvPr id="5" name="Content Placeholder 4"/>
          <p:cNvSpPr>
            <a:spLocks noGrp="1"/>
          </p:cNvSpPr>
          <p:nvPr>
            <p:ph idx="1"/>
          </p:nvPr>
        </p:nvSpPr>
        <p:spPr/>
        <p:txBody>
          <a:bodyPr/>
          <a:lstStyle/>
          <a:p>
            <a:r>
              <a:rPr lang="en-US" dirty="0" smtClean="0">
                <a:hlinkClick r:id="rId2"/>
              </a:rPr>
              <a:t>vide</a:t>
            </a:r>
            <a:r>
              <a:rPr lang="en-US" b="1" dirty="0" smtClean="0">
                <a:hlinkClick r:id="rId2"/>
              </a:rPr>
              <a:t>o</a:t>
            </a:r>
            <a:endParaRPr lang="en-US" b="1" dirty="0"/>
          </a:p>
        </p:txBody>
      </p:sp>
    </p:spTree>
    <p:extLst>
      <p:ext uri="{BB962C8B-B14F-4D97-AF65-F5344CB8AC3E}">
        <p14:creationId xmlns:p14="http://schemas.microsoft.com/office/powerpoint/2010/main" val="18845585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191000"/>
          </a:xfrm>
        </p:spPr>
        <p:txBody>
          <a:bodyPr/>
          <a:lstStyle/>
          <a:p>
            <a:pPr>
              <a:lnSpc>
                <a:spcPct val="80000"/>
              </a:lnSpc>
            </a:pPr>
            <a:r>
              <a:rPr lang="en-US" altLang="en-US" sz="2500" dirty="0" smtClean="0">
                <a:solidFill>
                  <a:srgbClr val="000000"/>
                </a:solidFill>
                <a:latin typeface="Arial" pitchFamily="34" charset="0"/>
                <a:ea typeface="ＭＳ Ｐゴシック" pitchFamily="34" charset="-128"/>
                <a:cs typeface="Arial" pitchFamily="34" charset="0"/>
              </a:rPr>
              <a:t>Gastrointestinal</a:t>
            </a:r>
          </a:p>
          <a:p>
            <a:pPr lvl="1">
              <a:lnSpc>
                <a:spcPct val="80000"/>
              </a:lnSpc>
            </a:pPr>
            <a:r>
              <a:rPr lang="en-US" altLang="en-US" sz="2200" dirty="0" smtClean="0">
                <a:solidFill>
                  <a:srgbClr val="000000"/>
                </a:solidFill>
                <a:latin typeface="Arial" pitchFamily="34" charset="0"/>
                <a:ea typeface="ＭＳ Ｐゴシック" pitchFamily="34" charset="-128"/>
                <a:cs typeface="Arial" pitchFamily="34" charset="0"/>
              </a:rPr>
              <a:t>Poor feeding/vomiting/loose stools</a:t>
            </a:r>
          </a:p>
          <a:p>
            <a:pPr lvl="2">
              <a:lnSpc>
                <a:spcPct val="80000"/>
              </a:lnSpc>
            </a:pPr>
            <a:r>
              <a:rPr lang="en-US" altLang="en-US" sz="1900" dirty="0" smtClean="0">
                <a:solidFill>
                  <a:srgbClr val="000000"/>
                </a:solidFill>
                <a:latin typeface="Arial" pitchFamily="34" charset="0"/>
                <a:ea typeface="ＭＳ Ｐゴシック" pitchFamily="34" charset="-128"/>
                <a:cs typeface="Arial" pitchFamily="34" charset="0"/>
              </a:rPr>
              <a:t>Leading to dehydration and poor weight gain</a:t>
            </a:r>
          </a:p>
          <a:p>
            <a:pPr>
              <a:lnSpc>
                <a:spcPct val="80000"/>
              </a:lnSpc>
            </a:pPr>
            <a:r>
              <a:rPr lang="en-US" altLang="en-US" sz="2500" dirty="0" smtClean="0">
                <a:solidFill>
                  <a:srgbClr val="000000"/>
                </a:solidFill>
                <a:latin typeface="Arial" pitchFamily="34" charset="0"/>
                <a:ea typeface="ＭＳ Ｐゴシック" pitchFamily="34" charset="-128"/>
                <a:cs typeface="Arial" pitchFamily="34" charset="0"/>
              </a:rPr>
              <a:t>Central nervous system</a:t>
            </a:r>
          </a:p>
          <a:p>
            <a:pPr lvl="1">
              <a:lnSpc>
                <a:spcPct val="80000"/>
              </a:lnSpc>
            </a:pPr>
            <a:r>
              <a:rPr lang="en-US" altLang="en-US" sz="2200" dirty="0" smtClean="0">
                <a:solidFill>
                  <a:srgbClr val="000000"/>
                </a:solidFill>
                <a:latin typeface="Arial" pitchFamily="34" charset="0"/>
                <a:ea typeface="ＭＳ Ｐゴシック" pitchFamily="34" charset="-128"/>
                <a:cs typeface="Arial" pitchFamily="34" charset="0"/>
              </a:rPr>
              <a:t>Tremors/hypertonia</a:t>
            </a:r>
          </a:p>
          <a:p>
            <a:pPr lvl="1">
              <a:lnSpc>
                <a:spcPct val="80000"/>
              </a:lnSpc>
            </a:pPr>
            <a:r>
              <a:rPr lang="en-US" altLang="en-US" sz="2200" dirty="0" smtClean="0">
                <a:solidFill>
                  <a:srgbClr val="000000"/>
                </a:solidFill>
                <a:latin typeface="Arial" pitchFamily="34" charset="0"/>
                <a:ea typeface="ＭＳ Ｐゴシック" pitchFamily="34" charset="-128"/>
                <a:cs typeface="Arial" pitchFamily="34" charset="0"/>
              </a:rPr>
              <a:t>Irritability/decreased sleep</a:t>
            </a:r>
          </a:p>
          <a:p>
            <a:pPr lvl="1">
              <a:lnSpc>
                <a:spcPct val="80000"/>
              </a:lnSpc>
            </a:pPr>
            <a:r>
              <a:rPr lang="en-US" altLang="en-US" sz="2200" dirty="0" smtClean="0">
                <a:solidFill>
                  <a:srgbClr val="000000"/>
                </a:solidFill>
                <a:latin typeface="Arial" pitchFamily="34" charset="0"/>
                <a:ea typeface="ＭＳ Ｐゴシック" pitchFamily="34" charset="-128"/>
                <a:cs typeface="Arial" pitchFamily="34" charset="0"/>
              </a:rPr>
              <a:t>Exaggerated reflexes </a:t>
            </a:r>
          </a:p>
          <a:p>
            <a:pPr lvl="1">
              <a:lnSpc>
                <a:spcPct val="80000"/>
              </a:lnSpc>
            </a:pPr>
            <a:r>
              <a:rPr lang="en-US" altLang="en-US" sz="2200" dirty="0" smtClean="0">
                <a:solidFill>
                  <a:srgbClr val="000000"/>
                </a:solidFill>
                <a:latin typeface="Arial" pitchFamily="34" charset="0"/>
                <a:ea typeface="ＭＳ Ｐゴシック" pitchFamily="34" charset="-128"/>
                <a:cs typeface="Arial" pitchFamily="34" charset="0"/>
              </a:rPr>
              <a:t>Seizures</a:t>
            </a:r>
          </a:p>
          <a:p>
            <a:pPr>
              <a:lnSpc>
                <a:spcPct val="80000"/>
              </a:lnSpc>
            </a:pPr>
            <a:r>
              <a:rPr lang="en-US" altLang="en-US" sz="2500" dirty="0" smtClean="0">
                <a:solidFill>
                  <a:srgbClr val="000000"/>
                </a:solidFill>
                <a:latin typeface="Arial" pitchFamily="34" charset="0"/>
                <a:ea typeface="ＭＳ Ｐゴシック" pitchFamily="34" charset="-128"/>
                <a:cs typeface="Arial" pitchFamily="34" charset="0"/>
              </a:rPr>
              <a:t>Autonomic activation</a:t>
            </a:r>
          </a:p>
          <a:p>
            <a:pPr lvl="1">
              <a:lnSpc>
                <a:spcPct val="80000"/>
              </a:lnSpc>
            </a:pPr>
            <a:r>
              <a:rPr lang="en-US" altLang="en-US" sz="2200" dirty="0" smtClean="0">
                <a:solidFill>
                  <a:srgbClr val="000000"/>
                </a:solidFill>
                <a:latin typeface="Arial" pitchFamily="34" charset="0"/>
                <a:ea typeface="ＭＳ Ｐゴシック" pitchFamily="34" charset="-128"/>
                <a:cs typeface="Arial" pitchFamily="34" charset="0"/>
              </a:rPr>
              <a:t>Tachypnea</a:t>
            </a:r>
          </a:p>
          <a:p>
            <a:pPr lvl="1">
              <a:lnSpc>
                <a:spcPct val="80000"/>
              </a:lnSpc>
            </a:pPr>
            <a:r>
              <a:rPr lang="en-US" altLang="en-US" sz="2200" dirty="0" smtClean="0">
                <a:solidFill>
                  <a:srgbClr val="000000"/>
                </a:solidFill>
                <a:latin typeface="Arial" pitchFamily="34" charset="0"/>
                <a:ea typeface="ＭＳ Ｐゴシック" pitchFamily="34" charset="-128"/>
                <a:cs typeface="Arial" pitchFamily="34" charset="0"/>
              </a:rPr>
              <a:t>Yawning</a:t>
            </a:r>
          </a:p>
          <a:p>
            <a:pPr lvl="1">
              <a:lnSpc>
                <a:spcPct val="80000"/>
              </a:lnSpc>
            </a:pPr>
            <a:r>
              <a:rPr lang="en-US" altLang="en-US" sz="2200" dirty="0" smtClean="0">
                <a:solidFill>
                  <a:srgbClr val="000000"/>
                </a:solidFill>
                <a:latin typeface="Arial" pitchFamily="34" charset="0"/>
                <a:ea typeface="ＭＳ Ｐゴシック" pitchFamily="34" charset="-128"/>
                <a:cs typeface="Arial" pitchFamily="34" charset="0"/>
              </a:rPr>
              <a:t>Dilated pupils</a:t>
            </a:r>
          </a:p>
          <a:p>
            <a:pPr lvl="1">
              <a:lnSpc>
                <a:spcPct val="80000"/>
              </a:lnSpc>
            </a:pPr>
            <a:endParaRPr lang="en-US" altLang="en-US" sz="2200" dirty="0" smtClean="0">
              <a:solidFill>
                <a:srgbClr val="000000"/>
              </a:solidFill>
              <a:latin typeface="Arial" pitchFamily="34" charset="0"/>
              <a:ea typeface="ＭＳ Ｐゴシック" pitchFamily="34" charset="-128"/>
              <a:cs typeface="Arial" pitchFamily="34" charset="0"/>
            </a:endParaRPr>
          </a:p>
          <a:p>
            <a:pPr lvl="1">
              <a:lnSpc>
                <a:spcPct val="80000"/>
              </a:lnSpc>
            </a:pPr>
            <a:endParaRPr lang="en-US" altLang="en-US" sz="2200" dirty="0" smtClean="0">
              <a:solidFill>
                <a:srgbClr val="000000"/>
              </a:solidFill>
              <a:latin typeface="Arial" pitchFamily="34" charset="0"/>
              <a:ea typeface="ＭＳ Ｐゴシック" pitchFamily="34" charset="-128"/>
              <a:cs typeface="Arial" pitchFamily="34" charset="0"/>
            </a:endParaRPr>
          </a:p>
          <a:p>
            <a:pPr>
              <a:lnSpc>
                <a:spcPct val="80000"/>
              </a:lnSpc>
              <a:buFont typeface="Arial" pitchFamily="34" charset="0"/>
              <a:buNone/>
            </a:pPr>
            <a:endParaRPr lang="en-US" altLang="en-US" sz="2500" dirty="0" smtClean="0">
              <a:solidFill>
                <a:srgbClr val="000000"/>
              </a:solidFill>
              <a:latin typeface="Arial" pitchFamily="34" charset="0"/>
              <a:ea typeface="ＭＳ Ｐゴシック" pitchFamily="34" charset="-128"/>
              <a:cs typeface="Arial" pitchFamily="34" charset="0"/>
            </a:endParaRPr>
          </a:p>
          <a:p>
            <a:pPr lvl="1">
              <a:lnSpc>
                <a:spcPct val="80000"/>
              </a:lnSpc>
            </a:pPr>
            <a:endParaRPr lang="en-US" altLang="en-US" sz="2200" dirty="0" smtClean="0">
              <a:solidFill>
                <a:srgbClr val="000000"/>
              </a:solidFill>
              <a:latin typeface="Arial" pitchFamily="34" charset="0"/>
              <a:ea typeface="ＭＳ Ｐゴシック" pitchFamily="34" charset="-128"/>
              <a:cs typeface="Arial" pitchFamily="34" charset="0"/>
            </a:endParaRPr>
          </a:p>
        </p:txBody>
      </p:sp>
      <p:sp>
        <p:nvSpPr>
          <p:cNvPr id="53251" name="Title 1"/>
          <p:cNvSpPr txBox="1">
            <a:spLocks/>
          </p:cNvSpPr>
          <p:nvPr/>
        </p:nvSpPr>
        <p:spPr bwMode="auto">
          <a:xfrm>
            <a:off x="609600" y="4270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800" b="1" i="0" u="none" strike="noStrike" kern="1200" cap="none" spc="0" normalizeH="0" baseline="0" noProof="0" dirty="0">
                <a:ln>
                  <a:noFill/>
                </a:ln>
                <a:solidFill>
                  <a:prstClr val="white"/>
                </a:solidFill>
                <a:effectLst/>
                <a:uLnTx/>
                <a:uFillTx/>
                <a:latin typeface="Arial" pitchFamily="34" charset="0"/>
                <a:ea typeface="ＭＳ Ｐゴシック" pitchFamily="34" charset="-128"/>
                <a:cs typeface="+mn-cs"/>
              </a:rPr>
              <a:t>Clinical Features of NAS</a:t>
            </a:r>
          </a:p>
        </p:txBody>
      </p:sp>
    </p:spTree>
    <p:custDataLst>
      <p:tags r:id="rId1"/>
    </p:custDataLst>
    <p:extLst>
      <p:ext uri="{BB962C8B-B14F-4D97-AF65-F5344CB8AC3E}">
        <p14:creationId xmlns:p14="http://schemas.microsoft.com/office/powerpoint/2010/main" val="4221137502"/>
      </p:ext>
    </p:extLst>
  </p:cSld>
  <p:clrMapOvr>
    <a:masterClrMapping/>
  </p:clrMapOvr>
  <p:transition spd="slow" advTm="285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57463"/>
            <a:ext cx="8229600" cy="3535362"/>
          </a:xfrm>
        </p:spPr>
        <p:txBody>
          <a:bodyPr/>
          <a:lstStyle/>
          <a:p>
            <a:pPr marL="457200" lvl="1" indent="0">
              <a:buFont typeface="Arial" pitchFamily="34" charset="0"/>
              <a:buNone/>
            </a:pPr>
            <a:endParaRPr lang="en-US" altLang="en-US" smtClean="0">
              <a:ea typeface="ＭＳ Ｐゴシック" pitchFamily="34" charset="-128"/>
            </a:endParaRPr>
          </a:p>
        </p:txBody>
      </p:sp>
      <p:pic>
        <p:nvPicPr>
          <p:cNvPr id="542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41375"/>
            <a:ext cx="4621213" cy="505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1213" y="841375"/>
            <a:ext cx="4460875" cy="505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7" name="TextBox 1"/>
          <p:cNvSpPr txBox="1">
            <a:spLocks noChangeArrowheads="1"/>
          </p:cNvSpPr>
          <p:nvPr/>
        </p:nvSpPr>
        <p:spPr bwMode="auto">
          <a:xfrm>
            <a:off x="228600" y="5918200"/>
            <a:ext cx="8458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Zimmermann-Baer U. Finnegan neonatal abstinence scoring system: normal values for first 3 days and weeks 5-6 in non-addicted infants. </a:t>
            </a:r>
            <a:r>
              <a:rPr kumimoji="0" lang="en-US" altLang="en-US" sz="1000" b="0" i="1"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Addiction (Abingdon, England). </a:t>
            </a:r>
            <a:r>
              <a:rPr kumimoji="0" lang="en-US" altLang="en-US" sz="10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t>2010;105(3):524-528.</a:t>
            </a:r>
          </a:p>
        </p:txBody>
      </p:sp>
    </p:spTree>
    <p:custDataLst>
      <p:tags r:id="rId1"/>
    </p:custDataLst>
    <p:extLst>
      <p:ext uri="{BB962C8B-B14F-4D97-AF65-F5344CB8AC3E}">
        <p14:creationId xmlns:p14="http://schemas.microsoft.com/office/powerpoint/2010/main" val="3902485865"/>
      </p:ext>
    </p:extLst>
  </p:cSld>
  <p:clrMapOvr>
    <a:masterClrMapping/>
  </p:clrMapOvr>
  <p:transition advTm="128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a:spLocks noGrp="1"/>
          </p:cNvSpPr>
          <p:nvPr>
            <p:ph type="ctrTitle"/>
          </p:nvPr>
        </p:nvSpPr>
        <p:spPr/>
        <p:txBody>
          <a:bodyPr/>
          <a:lstStyle/>
          <a:p>
            <a:r>
              <a:rPr lang="en-US" altLang="en-US" b="1" dirty="0" smtClean="0">
                <a:latin typeface="Arial" pitchFamily="34" charset="0"/>
                <a:ea typeface="ＭＳ Ｐゴシック" pitchFamily="34" charset="-128"/>
                <a:cs typeface="Arial" pitchFamily="34" charset="0"/>
              </a:rPr>
              <a:t>Emerging Issues and Strategies</a:t>
            </a:r>
          </a:p>
        </p:txBody>
      </p:sp>
    </p:spTree>
    <p:extLst>
      <p:ext uri="{BB962C8B-B14F-4D97-AF65-F5344CB8AC3E}">
        <p14:creationId xmlns:p14="http://schemas.microsoft.com/office/powerpoint/2010/main" val="39072809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9900" y="685800"/>
            <a:ext cx="8229600" cy="1143000"/>
          </a:xfrm>
        </p:spPr>
        <p:txBody>
          <a:bodyPr>
            <a:normAutofit fontScale="90000"/>
          </a:bodyPr>
          <a:lstStyle/>
          <a:p>
            <a:r>
              <a:rPr lang="en-US" altLang="en-US" b="1" dirty="0" smtClean="0">
                <a:latin typeface="Arial" pitchFamily="34" charset="0"/>
                <a:ea typeface="ＭＳ Ｐゴシック" pitchFamily="34" charset="-128"/>
              </a:rPr>
              <a:t>Opioid Agonist Therapies (OAT)</a:t>
            </a:r>
          </a:p>
        </p:txBody>
      </p:sp>
      <p:sp>
        <p:nvSpPr>
          <p:cNvPr id="46083" name="Content Placeholder 2"/>
          <p:cNvSpPr>
            <a:spLocks noGrp="1"/>
          </p:cNvSpPr>
          <p:nvPr>
            <p:ph idx="1"/>
          </p:nvPr>
        </p:nvSpPr>
        <p:spPr>
          <a:xfrm>
            <a:off x="609600" y="2514600"/>
            <a:ext cx="8229600" cy="4068763"/>
          </a:xfrm>
        </p:spPr>
        <p:txBody>
          <a:bodyPr/>
          <a:lstStyle/>
          <a:p>
            <a:r>
              <a:rPr lang="en-US" altLang="en-US" dirty="0" smtClean="0">
                <a:latin typeface="Arial" pitchFamily="34" charset="0"/>
                <a:ea typeface="ＭＳ Ｐゴシック" pitchFamily="34" charset="-128"/>
              </a:rPr>
              <a:t>Methadone and Buprenorphine (both recommended)</a:t>
            </a:r>
          </a:p>
          <a:p>
            <a:pPr lvl="1"/>
            <a:r>
              <a:rPr lang="en-US" altLang="en-US" dirty="0" smtClean="0">
                <a:latin typeface="Arial" pitchFamily="34" charset="0"/>
                <a:ea typeface="ＭＳ Ｐゴシック" pitchFamily="34" charset="-128"/>
              </a:rPr>
              <a:t>Approved to treat opioid use disorder in pregnancy</a:t>
            </a:r>
          </a:p>
          <a:p>
            <a:pPr lvl="1"/>
            <a:r>
              <a:rPr lang="en-US" altLang="en-US" dirty="0" smtClean="0">
                <a:latin typeface="Arial" pitchFamily="34" charset="0"/>
                <a:ea typeface="ＭＳ Ｐゴシック" pitchFamily="34" charset="-128"/>
              </a:rPr>
              <a:t>Mother: Less risk of overdose death and relapse</a:t>
            </a:r>
          </a:p>
          <a:p>
            <a:pPr lvl="1"/>
            <a:r>
              <a:rPr lang="en-US" altLang="en-US" dirty="0" smtClean="0">
                <a:latin typeface="Arial" pitchFamily="34" charset="0"/>
                <a:ea typeface="ＭＳ Ｐゴシック" pitchFamily="34" charset="-128"/>
              </a:rPr>
              <a:t>Infant: More likely to go to term, higher birthweight, and experience less distress</a:t>
            </a:r>
          </a:p>
          <a:p>
            <a:r>
              <a:rPr lang="en-US" altLang="en-US" dirty="0" smtClean="0">
                <a:latin typeface="Arial" pitchFamily="34" charset="0"/>
                <a:ea typeface="ＭＳ Ｐゴシック" pitchFamily="34" charset="-128"/>
              </a:rPr>
              <a:t>NAS risk</a:t>
            </a:r>
          </a:p>
          <a:p>
            <a:pPr lvl="1"/>
            <a:endParaRPr lang="en-US" alt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5422201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15.6"/>
</p:tagLst>
</file>

<file path=ppt/tags/tag2.xml><?xml version="1.0" encoding="utf-8"?>
<p:tagLst xmlns:a="http://schemas.openxmlformats.org/drawingml/2006/main" xmlns:r="http://schemas.openxmlformats.org/officeDocument/2006/relationships" xmlns:p="http://schemas.openxmlformats.org/presentationml/2006/main">
  <p:tag name="TIMING" val="|2.1|15.6"/>
</p:tagLst>
</file>

<file path=ppt/tags/tag3.xml><?xml version="1.0" encoding="utf-8"?>
<p:tagLst xmlns:a="http://schemas.openxmlformats.org/drawingml/2006/main" xmlns:r="http://schemas.openxmlformats.org/officeDocument/2006/relationships" xmlns:p="http://schemas.openxmlformats.org/presentationml/2006/main">
  <p:tag name="TIMING" val="|1.6|14"/>
</p:tagLst>
</file>

<file path=ppt/tags/tag4.xml><?xml version="1.0" encoding="utf-8"?>
<p:tagLst xmlns:a="http://schemas.openxmlformats.org/drawingml/2006/main" xmlns:r="http://schemas.openxmlformats.org/officeDocument/2006/relationships" xmlns:p="http://schemas.openxmlformats.org/presentationml/2006/main">
  <p:tag name="TIMING" val="|1.6|14"/>
</p:tagLst>
</file>

<file path=ppt/tags/tag5.xml><?xml version="1.0" encoding="utf-8"?>
<p:tagLst xmlns:a="http://schemas.openxmlformats.org/drawingml/2006/main" xmlns:r="http://schemas.openxmlformats.org/officeDocument/2006/relationships" xmlns:p="http://schemas.openxmlformats.org/presentationml/2006/main">
  <p:tag name="TIMING" val="|0.6|19.5"/>
</p:tagLst>
</file>

<file path=ppt/tags/tag6.xml><?xml version="1.0" encoding="utf-8"?>
<p:tagLst xmlns:a="http://schemas.openxmlformats.org/drawingml/2006/main" xmlns:r="http://schemas.openxmlformats.org/officeDocument/2006/relationships" xmlns:p="http://schemas.openxmlformats.org/presentationml/2006/main">
  <p:tag name="TIMING" val="|2.3|5.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Flow">
  <a:themeElements>
    <a:clrScheme name="Custom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edical Health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26873</TotalTime>
  <Words>5633</Words>
  <Application>Microsoft Office PowerPoint</Application>
  <PresentationFormat>On-screen Show (4:3)</PresentationFormat>
  <Paragraphs>711</Paragraphs>
  <Slides>105</Slides>
  <Notes>18</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105</vt:i4>
      </vt:variant>
    </vt:vector>
  </HeadingPairs>
  <TitlesOfParts>
    <vt:vector size="125" baseType="lpstr">
      <vt:lpstr>ＭＳ Ｐゴシック</vt:lpstr>
      <vt:lpstr>Arial</vt:lpstr>
      <vt:lpstr>Arial Black</vt:lpstr>
      <vt:lpstr>Arial Narrow</vt:lpstr>
      <vt:lpstr>Calibri</vt:lpstr>
      <vt:lpstr>Cambria</vt:lpstr>
      <vt:lpstr>Candara</vt:lpstr>
      <vt:lpstr>Constantia</vt:lpstr>
      <vt:lpstr>Franklin Gothic Medium</vt:lpstr>
      <vt:lpstr>Humanst521 XBd BT</vt:lpstr>
      <vt:lpstr>Mangal</vt:lpstr>
      <vt:lpstr>ＭＳ 明朝</vt:lpstr>
      <vt:lpstr>Symbol</vt:lpstr>
      <vt:lpstr>Times New Roman</vt:lpstr>
      <vt:lpstr>Wingdings</vt:lpstr>
      <vt:lpstr>Wingdings 2</vt:lpstr>
      <vt:lpstr>Flow</vt:lpstr>
      <vt:lpstr>Medical Health 16x9</vt:lpstr>
      <vt:lpstr>Office Theme</vt:lpstr>
      <vt:lpstr>Waveform</vt:lpstr>
      <vt:lpstr>A Pain Management Perspective  </vt:lpstr>
      <vt:lpstr>My Practice Observations</vt:lpstr>
      <vt:lpstr>PowerPoint Presentation</vt:lpstr>
      <vt:lpstr>The Basic Pain Pathway</vt:lpstr>
      <vt:lpstr>PowerPoint Presentation</vt:lpstr>
      <vt:lpstr>PowerPoint Presentation</vt:lpstr>
      <vt:lpstr>Opioid Prescribing </vt:lpstr>
      <vt:lpstr>Contributing Factors to Inadequate Treatment and Prescribing</vt:lpstr>
      <vt:lpstr>Expectations</vt:lpstr>
      <vt:lpstr>CDC Emphasis:  First Line Approach</vt:lpstr>
      <vt:lpstr>Are Opioids Efficacious for Chronic Pain?</vt:lpstr>
      <vt:lpstr>Patient Selection and Risk Stratification</vt:lpstr>
      <vt:lpstr>Chronic Opioid Therapy (COT)</vt:lpstr>
      <vt:lpstr>CDC:  Initiation of COT</vt:lpstr>
      <vt:lpstr>Patients at Risk</vt:lpstr>
      <vt:lpstr>Difficulties:  Why?</vt:lpstr>
      <vt:lpstr>CDC Emphasis:</vt:lpstr>
      <vt:lpstr>CDC Emphasis:  High Dose Opioids</vt:lpstr>
      <vt:lpstr>Some Concerns with MED’s</vt:lpstr>
      <vt:lpstr>Recent CDC Comments</vt:lpstr>
      <vt:lpstr>CDC Summary Comments</vt:lpstr>
      <vt:lpstr>The Adverse Effects of Uncontrolled Pain</vt:lpstr>
      <vt:lpstr>The “Ideal” Patient</vt:lpstr>
      <vt:lpstr>The “Wrong” Patient</vt:lpstr>
      <vt:lpstr>Drug Seeking?</vt:lpstr>
      <vt:lpstr>Physician Protect Thyself</vt:lpstr>
      <vt:lpstr>Prescription Monitoring Program</vt:lpstr>
      <vt:lpstr>PowerPoint Presentation</vt:lpstr>
      <vt:lpstr>Urine Drug Screening</vt:lpstr>
      <vt:lpstr>Pill Counts</vt:lpstr>
      <vt:lpstr>Common Mistakes</vt:lpstr>
      <vt:lpstr>Conclusion:  Key Points</vt:lpstr>
      <vt:lpstr>Oklahoma Dentists and OU College of Dentistry  Opioid Crisis Strategies</vt:lpstr>
      <vt:lpstr>Three hats: Practicing Oral Surgeon, ODA spokesperson, OUCOD professor</vt:lpstr>
      <vt:lpstr>Professional resume, ab.</vt:lpstr>
      <vt:lpstr>Private Practice Oral Surgeon</vt:lpstr>
      <vt:lpstr>Oklahoma Dental Association- Imm Past Pres</vt:lpstr>
      <vt:lpstr>American Dental Association Oklahoma Dental Association American Association of Oral and Maxillofacial Surgeons</vt:lpstr>
      <vt:lpstr>Teacher, OUCOD</vt:lpstr>
      <vt:lpstr>Pharmacology course</vt:lpstr>
      <vt:lpstr>What we teach:</vt:lpstr>
      <vt:lpstr>Teaching Drug Laws and Prescription Writing.</vt:lpstr>
      <vt:lpstr>Teaching PMP, what we’ve learned.</vt:lpstr>
      <vt:lpstr>Teaching what we’ve learned….cont.</vt:lpstr>
      <vt:lpstr>What we’re teaching our students (OUCOD) and recommending to colleagues (ODA, AAOMS) cont.</vt:lpstr>
      <vt:lpstr>Issues Remain</vt:lpstr>
      <vt:lpstr>More Issues.</vt:lpstr>
      <vt:lpstr>Patients tweet, re-tweet, twitter,demand,and Yelp</vt:lpstr>
      <vt:lpstr>Strategies for successfully curbing the epidemic </vt:lpstr>
      <vt:lpstr>How big is the problem?</vt:lpstr>
      <vt:lpstr>Oklahoma Dental Education is doing its part..but there are factors….</vt:lpstr>
      <vt:lpstr>Thank You for your time.  Questions?</vt:lpstr>
      <vt:lpstr>Oklahoma Medicaid Responds to  the Opioid Crisis</vt:lpstr>
      <vt:lpstr>Agenda</vt:lpstr>
      <vt:lpstr>Poisoning-Drug Overdose Death Rates - Oklahoma  2014 Source: OSDH, Injury Prevention Service, Unintentional Poisonings Data </vt:lpstr>
      <vt:lpstr>SoonerCare/Medicaid Cause of Death  Drug Poisoning Mortality - CY2014 </vt:lpstr>
      <vt:lpstr>OHCA Initiatives </vt:lpstr>
      <vt:lpstr>OHCA Initiatives</vt:lpstr>
      <vt:lpstr>SoonerCare Pain Management Program</vt:lpstr>
      <vt:lpstr>SoonerCare Pain Management Program</vt:lpstr>
      <vt:lpstr>Toolkit Contents</vt:lpstr>
      <vt:lpstr>PowerPoint Presentation</vt:lpstr>
      <vt:lpstr>Pharmacy Initiatives Scope and Utilization</vt:lpstr>
      <vt:lpstr>Pharmacy Initiatives Scope and Utilization (cont.) </vt:lpstr>
      <vt:lpstr>Naloxone</vt:lpstr>
      <vt:lpstr>Naloxone</vt:lpstr>
      <vt:lpstr>OHCA Naloxone Claims CY 2013 – CY 2017</vt:lpstr>
      <vt:lpstr>Naloxone Next Steps</vt:lpstr>
      <vt:lpstr>Patient review and restriction program Lock-in</vt:lpstr>
      <vt:lpstr>Lock-In Program</vt:lpstr>
      <vt:lpstr>Communication Strategies </vt:lpstr>
      <vt:lpstr>Neonatal Abstinence Syndrome in Oklahoma</vt:lpstr>
      <vt:lpstr>What is Neonatal Abstinence Syndrome (NAS)?</vt:lpstr>
      <vt:lpstr>PowerPoint Presentation</vt:lpstr>
      <vt:lpstr>NAS Video 1</vt:lpstr>
      <vt:lpstr>Do More Opioids Equal More NAS?</vt:lpstr>
      <vt:lpstr>Opioids</vt:lpstr>
      <vt:lpstr>Opioid Prescription Rates by State  (per 100 persons)</vt:lpstr>
      <vt:lpstr>Unintentional Opioid-related Overdose Death Rates1 and Opioid Sales per Person2, Oklahoma, 2000-2016</vt:lpstr>
      <vt:lpstr>Opioid Use During Pregnancy</vt:lpstr>
      <vt:lpstr>Percentage of Women With an Opioid Pain Reliever in the 2nd or 3rd Trimester</vt:lpstr>
      <vt:lpstr> Births = 30,510</vt:lpstr>
      <vt:lpstr>OHCA opioid pregnancy decline</vt:lpstr>
      <vt:lpstr>National Collaborative on Maternal Opioid Use Disorder</vt:lpstr>
      <vt:lpstr>National Collaborative on Maternal Opioid Use Disorder Participating States</vt:lpstr>
      <vt:lpstr>Neonatal Abstinence Syndrome</vt:lpstr>
      <vt:lpstr>PowerPoint Presentation</vt:lpstr>
      <vt:lpstr>Neonatal Abstinence Syndrome in Rural vs. Urban Communities</vt:lpstr>
      <vt:lpstr>Number of Neonatal Abstinence Syndrome Hospitalizations</vt:lpstr>
      <vt:lpstr>Number and Rate of Medicaid Births with Neonatal Abstinence Syndrome</vt:lpstr>
      <vt:lpstr>Mean LOS and Hospital Charges for NAS, 2009-2012</vt:lpstr>
      <vt:lpstr>Total Hospital Charges for NAS, 2009-2012</vt:lpstr>
      <vt:lpstr>Oklahoma Perinatal Quality Improvement Collaborative (OPQIC) Opioid Use Disorder in Pregnancy and Neonatal Abstinence Syndrome Work Group</vt:lpstr>
      <vt:lpstr>Key Intervention Points</vt:lpstr>
      <vt:lpstr>NAS Video 2</vt:lpstr>
      <vt:lpstr>PowerPoint Presentation</vt:lpstr>
      <vt:lpstr>PowerPoint Presentation</vt:lpstr>
      <vt:lpstr>Emerging Issues and Strategies</vt:lpstr>
      <vt:lpstr>Opioid Agonist Therapies (OAT)</vt:lpstr>
      <vt:lpstr>Pregnant Women in Treatment Getting OAT</vt:lpstr>
      <vt:lpstr>Hospital Variability and Standardized Care</vt:lpstr>
      <vt:lpstr>Rooming In</vt:lpstr>
      <vt:lpstr>Breastfeeding</vt:lpstr>
      <vt:lpstr>Recommendations</vt:lpstr>
      <vt:lpstr>Acknowledgements </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Prescribing:  Many Questions and Few Answers</dc:title>
  <dc:creator>Alex Gerszewski</dc:creator>
  <cp:lastModifiedBy>Alex Gerszewski</cp:lastModifiedBy>
  <cp:revision>444</cp:revision>
  <cp:lastPrinted>2015-08-31T21:32:34Z</cp:lastPrinted>
  <dcterms:created xsi:type="dcterms:W3CDTF">2007-11-01T23:28:27Z</dcterms:created>
  <dcterms:modified xsi:type="dcterms:W3CDTF">2018-01-02T16:11:02Z</dcterms:modified>
</cp:coreProperties>
</file>